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389" r:id="rId2"/>
    <p:sldId id="390" r:id="rId3"/>
    <p:sldId id="391" r:id="rId4"/>
    <p:sldId id="392" r:id="rId5"/>
    <p:sldId id="393" r:id="rId6"/>
    <p:sldId id="394" r:id="rId7"/>
    <p:sldId id="395" r:id="rId8"/>
    <p:sldId id="366" r:id="rId9"/>
    <p:sldId id="368" r:id="rId10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 Nabil Simaan" initials="N.S.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66"/>
    <a:srgbClr val="FF3300"/>
    <a:srgbClr val="00FFCC"/>
    <a:srgbClr val="00FF99"/>
    <a:srgbClr val="66FFCC"/>
    <a:srgbClr val="FFFF66"/>
    <a:srgbClr val="CCFF99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524" autoAdjust="0"/>
    <p:restoredTop sz="94660"/>
  </p:normalViewPr>
  <p:slideViewPr>
    <p:cSldViewPr snapToGrid="0">
      <p:cViewPr varScale="1">
        <p:scale>
          <a:sx n="67" d="100"/>
          <a:sy n="67" d="100"/>
        </p:scale>
        <p:origin x="106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9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4" rIns="91427" bIns="4571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9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4" rIns="91427" bIns="4571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/>
            </a:lvl1pPr>
          </a:lstStyle>
          <a:p>
            <a:pPr>
              <a:defRPr/>
            </a:pPr>
            <a:fld id="{826AF5BA-14EB-4807-88B0-2A92310663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06781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7" tIns="48324" rIns="96647" bIns="48324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7" tIns="48324" rIns="96647" bIns="48324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7" tIns="48324" rIns="96647" bIns="483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7" tIns="48324" rIns="96647" bIns="48324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7" tIns="48324" rIns="96647" bIns="48324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 b="0" smtClean="0"/>
            </a:lvl1pPr>
          </a:lstStyle>
          <a:p>
            <a:pPr>
              <a:defRPr/>
            </a:pPr>
            <a:fld id="{CEA28F83-359B-4214-9ECA-D63B8B1846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37124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E66E044-5719-4B90-80F2-0C1FED0DA594}" type="slidenum">
              <a:rPr lang="en-US" altLang="en-US" sz="1300"/>
              <a:pPr>
                <a:spcBef>
                  <a:spcPct val="0"/>
                </a:spcBef>
              </a:pPr>
              <a:t>1</a:t>
            </a:fld>
            <a:endParaRPr lang="en-US" altLang="en-US" sz="13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7275"/>
          </a:xfrm>
          <a:ln w="12700" cap="flat">
            <a:solidFill>
              <a:schemeClr val="tx1"/>
            </a:solidFill>
          </a:ln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60" tIns="48280" rIns="96560" bIns="48280"/>
          <a:lstStyle/>
          <a:p>
            <a:pPr eaLnBrk="1" hangingPunct="1"/>
            <a:endParaRPr lang="en-GB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329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4AB87-3568-4D1F-B0C3-2870509E4E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6659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3A52DD-E75A-4D1D-A457-C3E890BF1F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6287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4354A-2EB8-42D1-8E49-1FECB5FFE2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88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87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762000"/>
            <a:ext cx="4038600" cy="556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762000"/>
            <a:ext cx="4038600" cy="55626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76C63-5800-4AB8-8BCC-62097E0038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650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87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762000"/>
            <a:ext cx="4038600" cy="556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038600" cy="556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91F45-FA47-499C-9DE5-3AF15F974A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30725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87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762000"/>
            <a:ext cx="4038600" cy="556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762000"/>
            <a:ext cx="4038600" cy="2705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4038600" cy="2705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C0980-E9CA-4E1F-A1FF-6FE2342DAC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3808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87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762000"/>
            <a:ext cx="4038600" cy="556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762000"/>
            <a:ext cx="4038600" cy="2705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4038600" cy="2705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986016-3A08-4481-869C-64B6D3DC85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99141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79388" y="68263"/>
            <a:ext cx="8964612" cy="6673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0D4F1B5F-1F4D-40DD-BAD8-226D3D5471D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59532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E751A-D037-4E8D-9847-1F45CC3B91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0724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1C5B0-8C50-4C4B-90E0-2DAA2BEE41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5019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762000"/>
            <a:ext cx="40386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0386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806FD3-B2CD-4D54-AF12-90F8556F10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3054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2CD59-C7F1-4C95-BBE6-A561CC7ACA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8037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CF472F-7698-49FF-9556-6E945753FD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9987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31D246-73EE-4B77-9354-0DD3929BC1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0174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D6AA3-D62A-4142-A641-A64BA2A89A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2379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1CFC5-7EE5-43DD-B9A5-9087FA74AA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578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2296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762000"/>
            <a:ext cx="82296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70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/>
            </a:lvl1pPr>
          </a:lstStyle>
          <a:p>
            <a:pPr>
              <a:defRPr/>
            </a:pPr>
            <a:fld id="{EEF6CD66-196C-48EF-811F-0B8040966B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115888" y="641350"/>
            <a:ext cx="8912225" cy="42863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microsoft.com/office/2007/relationships/media" Target="../media/media2.wmv"/><Relationship Id="rId21" Type="http://schemas.openxmlformats.org/officeDocument/2006/relationships/image" Target="../media/image28.png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9.jpeg"/><Relationship Id="rId17" Type="http://schemas.openxmlformats.org/officeDocument/2006/relationships/image" Target="../media/image24.jpeg"/><Relationship Id="rId2" Type="http://schemas.openxmlformats.org/officeDocument/2006/relationships/video" Target="../media/media1.wmv"/><Relationship Id="rId16" Type="http://schemas.openxmlformats.org/officeDocument/2006/relationships/image" Target="../media/image23.png"/><Relationship Id="rId20" Type="http://schemas.openxmlformats.org/officeDocument/2006/relationships/image" Target="../media/image27.jpeg"/><Relationship Id="rId1" Type="http://schemas.microsoft.com/office/2007/relationships/media" Target="../media/media1.wmv"/><Relationship Id="rId6" Type="http://schemas.openxmlformats.org/officeDocument/2006/relationships/video" Target="../media/media3.wmv"/><Relationship Id="rId11" Type="http://schemas.openxmlformats.org/officeDocument/2006/relationships/image" Target="../media/image14.png"/><Relationship Id="rId5" Type="http://schemas.microsoft.com/office/2007/relationships/media" Target="../media/media3.wmv"/><Relationship Id="rId15" Type="http://schemas.openxmlformats.org/officeDocument/2006/relationships/image" Target="../media/image22.png"/><Relationship Id="rId23" Type="http://schemas.openxmlformats.org/officeDocument/2006/relationships/image" Target="../media/image30.jpeg"/><Relationship Id="rId10" Type="http://schemas.openxmlformats.org/officeDocument/2006/relationships/image" Target="../media/image18.png"/><Relationship Id="rId19" Type="http://schemas.openxmlformats.org/officeDocument/2006/relationships/image" Target="../media/image26.png"/><Relationship Id="rId4" Type="http://schemas.openxmlformats.org/officeDocument/2006/relationships/video" Target="../media/media2.wmv"/><Relationship Id="rId9" Type="http://schemas.openxmlformats.org/officeDocument/2006/relationships/image" Target="../media/image17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5.wmv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video" Target="../media/media6.wmv"/><Relationship Id="rId11" Type="http://schemas.openxmlformats.org/officeDocument/2006/relationships/image" Target="../media/image34.png"/><Relationship Id="rId5" Type="http://schemas.microsoft.com/office/2007/relationships/media" Target="../media/media6.wmv"/><Relationship Id="rId10" Type="http://schemas.openxmlformats.org/officeDocument/2006/relationships/image" Target="../media/image33.png"/><Relationship Id="rId4" Type="http://schemas.openxmlformats.org/officeDocument/2006/relationships/video" Target="../media/media5.wmv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video" Target="../media/media7.wmv"/><Relationship Id="rId7" Type="http://schemas.openxmlformats.org/officeDocument/2006/relationships/image" Target="../media/image38.png"/><Relationship Id="rId2" Type="http://schemas.microsoft.com/office/2007/relationships/media" Target="../media/media7.wmv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wmf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5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6" Type="http://schemas.openxmlformats.org/officeDocument/2006/relationships/image" Target="../media/image3.png"/><Relationship Id="rId11" Type="http://schemas.openxmlformats.org/officeDocument/2006/relationships/image" Target="../media/image45.jpeg"/><Relationship Id="rId5" Type="http://schemas.openxmlformats.org/officeDocument/2006/relationships/image" Target="../media/image40.png"/><Relationship Id="rId10" Type="http://schemas.openxmlformats.org/officeDocument/2006/relationships/image" Target="../media/image44.jpeg"/><Relationship Id="rId4" Type="http://schemas.openxmlformats.org/officeDocument/2006/relationships/image" Target="../media/image39.png"/><Relationship Id="rId9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B5263A0-7FEF-4C90-814B-39CD4DF49894}" type="slidenum">
              <a:rPr lang="en-US" altLang="zh-CN" sz="140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zh-CN" sz="1400"/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180975" y="6149975"/>
            <a:ext cx="78120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*Images courtesy of Paul Flint M.D. Johns Hopkins School of Medicine</a:t>
            </a:r>
          </a:p>
        </p:txBody>
      </p:sp>
      <p:pic>
        <p:nvPicPr>
          <p:cNvPr id="32772" name="Picture 5" descr="MVC00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13" y="838200"/>
            <a:ext cx="3770312" cy="3230563"/>
          </a:xfrm>
          <a:prstGeom prst="rect">
            <a:avLst/>
          </a:prstGeom>
          <a:noFill/>
          <a:ln w="762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6" descr="MVC00006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3" t="36676" r="17154"/>
          <a:stretch>
            <a:fillRect/>
          </a:stretch>
        </p:blipFill>
        <p:spPr>
          <a:xfrm>
            <a:off x="839788" y="854075"/>
            <a:ext cx="3840162" cy="3216275"/>
          </a:xfrm>
          <a:noFill/>
          <a:ln w="76200">
            <a:solidFill>
              <a:srgbClr val="66FFFF"/>
            </a:solidFill>
            <a:miter lim="800000"/>
            <a:headEnd/>
            <a:tailEnd/>
          </a:ln>
        </p:spPr>
      </p:pic>
      <p:grpSp>
        <p:nvGrpSpPr>
          <p:cNvPr id="32774" name="Group 8"/>
          <p:cNvGrpSpPr>
            <a:grpSpLocks/>
          </p:cNvGrpSpPr>
          <p:nvPr/>
        </p:nvGrpSpPr>
        <p:grpSpPr bwMode="auto">
          <a:xfrm>
            <a:off x="2682875" y="1497013"/>
            <a:ext cx="73025" cy="73025"/>
            <a:chOff x="3413" y="888"/>
            <a:chExt cx="52" cy="52"/>
          </a:xfrm>
        </p:grpSpPr>
        <p:sp>
          <p:nvSpPr>
            <p:cNvPr id="32796" name="Oval 9"/>
            <p:cNvSpPr>
              <a:spLocks noChangeArrowheads="1"/>
            </p:cNvSpPr>
            <p:nvPr/>
          </p:nvSpPr>
          <p:spPr bwMode="auto">
            <a:xfrm>
              <a:off x="3413" y="888"/>
              <a:ext cx="52" cy="52"/>
            </a:xfrm>
            <a:prstGeom prst="ellipse">
              <a:avLst/>
            </a:prstGeom>
            <a:solidFill>
              <a:srgbClr val="BBE0E3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2797" name="Oval 10"/>
            <p:cNvSpPr>
              <a:spLocks noChangeArrowheads="1"/>
            </p:cNvSpPr>
            <p:nvPr/>
          </p:nvSpPr>
          <p:spPr bwMode="auto">
            <a:xfrm>
              <a:off x="3413" y="888"/>
              <a:ext cx="52" cy="52"/>
            </a:xfrm>
            <a:prstGeom prst="ellipse">
              <a:avLst/>
            </a:prstGeom>
            <a:noFill/>
            <a:ln w="95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32775" name="Group 11"/>
          <p:cNvGrpSpPr>
            <a:grpSpLocks/>
          </p:cNvGrpSpPr>
          <p:nvPr/>
        </p:nvGrpSpPr>
        <p:grpSpPr bwMode="auto">
          <a:xfrm>
            <a:off x="3562350" y="2308225"/>
            <a:ext cx="74613" cy="73025"/>
            <a:chOff x="4385" y="1732"/>
            <a:chExt cx="53" cy="52"/>
          </a:xfrm>
        </p:grpSpPr>
        <p:sp>
          <p:nvSpPr>
            <p:cNvPr id="32794" name="Oval 12"/>
            <p:cNvSpPr>
              <a:spLocks noChangeArrowheads="1"/>
            </p:cNvSpPr>
            <p:nvPr/>
          </p:nvSpPr>
          <p:spPr bwMode="auto">
            <a:xfrm>
              <a:off x="4385" y="1732"/>
              <a:ext cx="53" cy="52"/>
            </a:xfrm>
            <a:prstGeom prst="ellipse">
              <a:avLst/>
            </a:prstGeom>
            <a:solidFill>
              <a:srgbClr val="BBE0E3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2795" name="Oval 13"/>
            <p:cNvSpPr>
              <a:spLocks noChangeArrowheads="1"/>
            </p:cNvSpPr>
            <p:nvPr/>
          </p:nvSpPr>
          <p:spPr bwMode="auto">
            <a:xfrm>
              <a:off x="4385" y="1732"/>
              <a:ext cx="53" cy="52"/>
            </a:xfrm>
            <a:prstGeom prst="ellipse">
              <a:avLst/>
            </a:prstGeom>
            <a:noFill/>
            <a:ln w="95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32776" name="Group 14"/>
          <p:cNvGrpSpPr>
            <a:grpSpLocks/>
          </p:cNvGrpSpPr>
          <p:nvPr/>
        </p:nvGrpSpPr>
        <p:grpSpPr bwMode="auto">
          <a:xfrm>
            <a:off x="2578100" y="2028825"/>
            <a:ext cx="74613" cy="71438"/>
            <a:chOff x="3592" y="1450"/>
            <a:chExt cx="52" cy="51"/>
          </a:xfrm>
        </p:grpSpPr>
        <p:sp>
          <p:nvSpPr>
            <p:cNvPr id="32792" name="Oval 15"/>
            <p:cNvSpPr>
              <a:spLocks noChangeArrowheads="1"/>
            </p:cNvSpPr>
            <p:nvPr/>
          </p:nvSpPr>
          <p:spPr bwMode="auto">
            <a:xfrm>
              <a:off x="3592" y="1450"/>
              <a:ext cx="52" cy="51"/>
            </a:xfrm>
            <a:prstGeom prst="ellipse">
              <a:avLst/>
            </a:prstGeom>
            <a:solidFill>
              <a:srgbClr val="BBE0E3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2793" name="Oval 16"/>
            <p:cNvSpPr>
              <a:spLocks noChangeArrowheads="1"/>
            </p:cNvSpPr>
            <p:nvPr/>
          </p:nvSpPr>
          <p:spPr bwMode="auto">
            <a:xfrm>
              <a:off x="3592" y="1450"/>
              <a:ext cx="52" cy="51"/>
            </a:xfrm>
            <a:prstGeom prst="ellipse">
              <a:avLst/>
            </a:prstGeom>
            <a:noFill/>
            <a:ln w="95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32777" name="Rectangle 17"/>
          <p:cNvSpPr>
            <a:spLocks noChangeArrowheads="1"/>
          </p:cNvSpPr>
          <p:nvPr/>
        </p:nvSpPr>
        <p:spPr bwMode="auto">
          <a:xfrm>
            <a:off x="415925" y="1165225"/>
            <a:ext cx="1520825" cy="376238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8" name="Rectangle 18"/>
          <p:cNvSpPr>
            <a:spLocks noChangeArrowheads="1"/>
          </p:cNvSpPr>
          <p:nvPr/>
        </p:nvSpPr>
        <p:spPr bwMode="auto">
          <a:xfrm>
            <a:off x="474663" y="1166813"/>
            <a:ext cx="1636712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200">
                <a:solidFill>
                  <a:srgbClr val="000000"/>
                </a:solidFill>
                <a:cs typeface="Times New Roman" panose="02020603050405020304" pitchFamily="18" charset="0"/>
              </a:rPr>
              <a:t>endoscope</a:t>
            </a:r>
            <a:endParaRPr lang="en-GB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9" name="Freeform 19"/>
          <p:cNvSpPr>
            <a:spLocks noEditPoints="1"/>
          </p:cNvSpPr>
          <p:nvPr/>
        </p:nvSpPr>
        <p:spPr bwMode="auto">
          <a:xfrm>
            <a:off x="1928813" y="1322388"/>
            <a:ext cx="754062" cy="257175"/>
          </a:xfrm>
          <a:custGeom>
            <a:avLst/>
            <a:gdLst>
              <a:gd name="T0" fmla="*/ 2147483646 w 529"/>
              <a:gd name="T1" fmla="*/ 0 h 182"/>
              <a:gd name="T2" fmla="*/ 2147483646 w 529"/>
              <a:gd name="T3" fmla="*/ 2147483646 h 182"/>
              <a:gd name="T4" fmla="*/ 2147483646 w 529"/>
              <a:gd name="T5" fmla="*/ 2147483646 h 182"/>
              <a:gd name="T6" fmla="*/ 0 w 529"/>
              <a:gd name="T7" fmla="*/ 2147483646 h 182"/>
              <a:gd name="T8" fmla="*/ 2147483646 w 529"/>
              <a:gd name="T9" fmla="*/ 0 h 182"/>
              <a:gd name="T10" fmla="*/ 2147483646 w 529"/>
              <a:gd name="T11" fmla="*/ 2147483646 h 182"/>
              <a:gd name="T12" fmla="*/ 2147483646 w 529"/>
              <a:gd name="T13" fmla="*/ 2147483646 h 182"/>
              <a:gd name="T14" fmla="*/ 2147483646 w 529"/>
              <a:gd name="T15" fmla="*/ 2147483646 h 182"/>
              <a:gd name="T16" fmla="*/ 2147483646 w 529"/>
              <a:gd name="T17" fmla="*/ 2147483646 h 18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29"/>
              <a:gd name="T28" fmla="*/ 0 h 182"/>
              <a:gd name="T29" fmla="*/ 529 w 529"/>
              <a:gd name="T30" fmla="*/ 182 h 18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29" h="182">
                <a:moveTo>
                  <a:pt x="11" y="0"/>
                </a:moveTo>
                <a:lnTo>
                  <a:pt x="425" y="101"/>
                </a:lnTo>
                <a:lnTo>
                  <a:pt x="415" y="144"/>
                </a:lnTo>
                <a:lnTo>
                  <a:pt x="0" y="43"/>
                </a:lnTo>
                <a:lnTo>
                  <a:pt x="11" y="0"/>
                </a:lnTo>
                <a:close/>
                <a:moveTo>
                  <a:pt x="414" y="53"/>
                </a:moveTo>
                <a:lnTo>
                  <a:pt x="529" y="149"/>
                </a:lnTo>
                <a:lnTo>
                  <a:pt x="382" y="182"/>
                </a:lnTo>
                <a:lnTo>
                  <a:pt x="414" y="53"/>
                </a:lnTo>
                <a:close/>
              </a:path>
            </a:pathLst>
          </a:custGeom>
          <a:solidFill>
            <a:srgbClr val="FFFF66"/>
          </a:solidFill>
          <a:ln w="3175" cap="flat">
            <a:solidFill>
              <a:srgbClr val="FFFF66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80" name="Rectangle 20"/>
          <p:cNvSpPr>
            <a:spLocks noChangeArrowheads="1"/>
          </p:cNvSpPr>
          <p:nvPr/>
        </p:nvSpPr>
        <p:spPr bwMode="auto">
          <a:xfrm>
            <a:off x="139700" y="1703388"/>
            <a:ext cx="1827213" cy="676275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1" name="Rectangle 21"/>
          <p:cNvSpPr>
            <a:spLocks noChangeArrowheads="1"/>
          </p:cNvSpPr>
          <p:nvPr/>
        </p:nvSpPr>
        <p:spPr bwMode="auto">
          <a:xfrm>
            <a:off x="400050" y="1708150"/>
            <a:ext cx="13843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200">
                <a:solidFill>
                  <a:srgbClr val="000000"/>
                </a:solidFill>
                <a:cs typeface="Times New Roman" panose="02020603050405020304" pitchFamily="18" charset="0"/>
              </a:rPr>
              <a:t>instrument </a:t>
            </a:r>
            <a:endParaRPr lang="en-GB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82" name="Rectangle 22"/>
          <p:cNvSpPr>
            <a:spLocks noChangeArrowheads="1"/>
          </p:cNvSpPr>
          <p:nvPr/>
        </p:nvSpPr>
        <p:spPr bwMode="auto">
          <a:xfrm>
            <a:off x="144463" y="2014538"/>
            <a:ext cx="183515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200">
                <a:solidFill>
                  <a:srgbClr val="000000"/>
                </a:solidFill>
                <a:cs typeface="Times New Roman" panose="02020603050405020304" pitchFamily="18" charset="0"/>
              </a:rPr>
              <a:t>(tissue shaver)</a:t>
            </a:r>
            <a:endParaRPr lang="en-GB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83" name="Rectangle 23"/>
          <p:cNvSpPr>
            <a:spLocks noChangeArrowheads="1"/>
          </p:cNvSpPr>
          <p:nvPr/>
        </p:nvSpPr>
        <p:spPr bwMode="auto">
          <a:xfrm>
            <a:off x="127000" y="2546350"/>
            <a:ext cx="2847975" cy="677863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4" name="Rectangle 24"/>
          <p:cNvSpPr>
            <a:spLocks noChangeArrowheads="1"/>
          </p:cNvSpPr>
          <p:nvPr/>
        </p:nvSpPr>
        <p:spPr bwMode="auto">
          <a:xfrm>
            <a:off x="850900" y="2562225"/>
            <a:ext cx="16637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200">
                <a:solidFill>
                  <a:srgbClr val="000000"/>
                </a:solidFill>
                <a:cs typeface="Times New Roman" panose="02020603050405020304" pitchFamily="18" charset="0"/>
              </a:rPr>
              <a:t>laryngoscope</a:t>
            </a:r>
            <a:endParaRPr lang="en-GB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85" name="Rectangle 25"/>
          <p:cNvSpPr>
            <a:spLocks noChangeArrowheads="1"/>
          </p:cNvSpPr>
          <p:nvPr/>
        </p:nvSpPr>
        <p:spPr bwMode="auto">
          <a:xfrm>
            <a:off x="0" y="2906713"/>
            <a:ext cx="3035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000">
                <a:solidFill>
                  <a:srgbClr val="000000"/>
                </a:solidFill>
                <a:cs typeface="Times New Roman" panose="02020603050405020304" pitchFamily="18" charset="0"/>
              </a:rPr>
              <a:t>(cannula for instruments)</a:t>
            </a:r>
            <a:endParaRPr lang="en-GB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86" name="Freeform 26"/>
          <p:cNvSpPr>
            <a:spLocks noEditPoints="1"/>
          </p:cNvSpPr>
          <p:nvPr/>
        </p:nvSpPr>
        <p:spPr bwMode="auto">
          <a:xfrm rot="1116573">
            <a:off x="1938338" y="2084388"/>
            <a:ext cx="1036637" cy="144462"/>
          </a:xfrm>
          <a:custGeom>
            <a:avLst/>
            <a:gdLst>
              <a:gd name="T0" fmla="*/ 0 w 432"/>
              <a:gd name="T1" fmla="*/ 2147483646 h 131"/>
              <a:gd name="T2" fmla="*/ 2147483646 w 432"/>
              <a:gd name="T3" fmla="*/ 2147483646 h 131"/>
              <a:gd name="T4" fmla="*/ 2147483646 w 432"/>
              <a:gd name="T5" fmla="*/ 2147483646 h 131"/>
              <a:gd name="T6" fmla="*/ 2147483646 w 432"/>
              <a:gd name="T7" fmla="*/ 2147483646 h 131"/>
              <a:gd name="T8" fmla="*/ 0 w 432"/>
              <a:gd name="T9" fmla="*/ 2147483646 h 131"/>
              <a:gd name="T10" fmla="*/ 2147483646 w 432"/>
              <a:gd name="T11" fmla="*/ 0 h 131"/>
              <a:gd name="T12" fmla="*/ 2147483646 w 432"/>
              <a:gd name="T13" fmla="*/ 2147483646 h 131"/>
              <a:gd name="T14" fmla="*/ 2147483646 w 432"/>
              <a:gd name="T15" fmla="*/ 2147483646 h 131"/>
              <a:gd name="T16" fmla="*/ 2147483646 w 432"/>
              <a:gd name="T17" fmla="*/ 0 h 1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32"/>
              <a:gd name="T28" fmla="*/ 0 h 131"/>
              <a:gd name="T29" fmla="*/ 432 w 432"/>
              <a:gd name="T30" fmla="*/ 131 h 13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32" h="131">
                <a:moveTo>
                  <a:pt x="0" y="84"/>
                </a:moveTo>
                <a:lnTo>
                  <a:pt x="318" y="40"/>
                </a:lnTo>
                <a:lnTo>
                  <a:pt x="324" y="84"/>
                </a:lnTo>
                <a:lnTo>
                  <a:pt x="6" y="128"/>
                </a:lnTo>
                <a:lnTo>
                  <a:pt x="0" y="84"/>
                </a:lnTo>
                <a:close/>
                <a:moveTo>
                  <a:pt x="290" y="0"/>
                </a:moveTo>
                <a:lnTo>
                  <a:pt x="432" y="47"/>
                </a:lnTo>
                <a:lnTo>
                  <a:pt x="308" y="131"/>
                </a:lnTo>
                <a:lnTo>
                  <a:pt x="290" y="0"/>
                </a:lnTo>
                <a:close/>
              </a:path>
            </a:pathLst>
          </a:custGeom>
          <a:solidFill>
            <a:srgbClr val="FFFF66"/>
          </a:solidFill>
          <a:ln w="12700" cap="flat" cmpd="sng">
            <a:solidFill>
              <a:srgbClr val="FFFF66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87" name="Freeform 27"/>
          <p:cNvSpPr>
            <a:spLocks noEditPoints="1"/>
          </p:cNvSpPr>
          <p:nvPr/>
        </p:nvSpPr>
        <p:spPr bwMode="auto">
          <a:xfrm>
            <a:off x="2965450" y="2462213"/>
            <a:ext cx="596900" cy="419100"/>
          </a:xfrm>
          <a:custGeom>
            <a:avLst/>
            <a:gdLst>
              <a:gd name="T0" fmla="*/ 0 w 339"/>
              <a:gd name="T1" fmla="*/ 2147483646 h 396"/>
              <a:gd name="T2" fmla="*/ 2147483646 w 339"/>
              <a:gd name="T3" fmla="*/ 2147483646 h 396"/>
              <a:gd name="T4" fmla="*/ 2147483646 w 339"/>
              <a:gd name="T5" fmla="*/ 2147483646 h 396"/>
              <a:gd name="T6" fmla="*/ 2147483646 w 339"/>
              <a:gd name="T7" fmla="*/ 2147483646 h 396"/>
              <a:gd name="T8" fmla="*/ 0 w 339"/>
              <a:gd name="T9" fmla="*/ 2147483646 h 396"/>
              <a:gd name="T10" fmla="*/ 2147483646 w 339"/>
              <a:gd name="T11" fmla="*/ 2147483646 h 396"/>
              <a:gd name="T12" fmla="*/ 2147483646 w 339"/>
              <a:gd name="T13" fmla="*/ 0 h 396"/>
              <a:gd name="T14" fmla="*/ 2147483646 w 339"/>
              <a:gd name="T15" fmla="*/ 2147483646 h 396"/>
              <a:gd name="T16" fmla="*/ 2147483646 w 339"/>
              <a:gd name="T17" fmla="*/ 2147483646 h 39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39"/>
              <a:gd name="T28" fmla="*/ 0 h 396"/>
              <a:gd name="T29" fmla="*/ 339 w 339"/>
              <a:gd name="T30" fmla="*/ 396 h 39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39" h="396">
                <a:moveTo>
                  <a:pt x="0" y="368"/>
                </a:moveTo>
                <a:lnTo>
                  <a:pt x="250" y="71"/>
                </a:lnTo>
                <a:lnTo>
                  <a:pt x="285" y="99"/>
                </a:lnTo>
                <a:lnTo>
                  <a:pt x="35" y="396"/>
                </a:lnTo>
                <a:lnTo>
                  <a:pt x="0" y="368"/>
                </a:lnTo>
                <a:close/>
                <a:moveTo>
                  <a:pt x="202" y="60"/>
                </a:moveTo>
                <a:lnTo>
                  <a:pt x="339" y="0"/>
                </a:lnTo>
                <a:lnTo>
                  <a:pt x="305" y="145"/>
                </a:lnTo>
                <a:lnTo>
                  <a:pt x="202" y="60"/>
                </a:lnTo>
                <a:close/>
              </a:path>
            </a:pathLst>
          </a:custGeom>
          <a:solidFill>
            <a:srgbClr val="FFFF66"/>
          </a:solidFill>
          <a:ln w="3175" cap="flat">
            <a:solidFill>
              <a:srgbClr val="FFFF66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88" name="Rectangle 28"/>
          <p:cNvSpPr>
            <a:spLocks noChangeArrowheads="1"/>
          </p:cNvSpPr>
          <p:nvPr/>
        </p:nvSpPr>
        <p:spPr bwMode="auto">
          <a:xfrm>
            <a:off x="706438" y="65088"/>
            <a:ext cx="799623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2"/>
                </a:solidFill>
              </a:rPr>
              <a:t>Minimally Invasive Surgery of the Throat*</a:t>
            </a:r>
            <a:r>
              <a:rPr lang="en-US" altLang="en-US" sz="2800">
                <a:solidFill>
                  <a:schemeClr val="tx2"/>
                </a:solidFill>
              </a:rPr>
              <a:t> </a:t>
            </a:r>
            <a:endParaRPr lang="en-GB" altLang="en-US" sz="2800">
              <a:solidFill>
                <a:schemeClr val="tx2"/>
              </a:solidFill>
            </a:endParaRPr>
          </a:p>
        </p:txBody>
      </p:sp>
      <p:sp>
        <p:nvSpPr>
          <p:cNvPr id="32789" name="Text Box 30"/>
          <p:cNvSpPr txBox="1">
            <a:spLocks noChangeArrowheads="1"/>
          </p:cNvSpPr>
          <p:nvPr/>
        </p:nvSpPr>
        <p:spPr bwMode="auto">
          <a:xfrm>
            <a:off x="152400" y="4284663"/>
            <a:ext cx="8839200" cy="841375"/>
          </a:xfrm>
          <a:prstGeom prst="rect">
            <a:avLst/>
          </a:prstGeom>
          <a:solidFill>
            <a:srgbClr val="00FFCC"/>
          </a:solidFill>
          <a:ln w="19050" cap="rnd" algn="ctr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/>
              <a:t>Constrained motion + rigid tools = No suturing or functional tissue reconstruction capability </a:t>
            </a:r>
            <a:r>
              <a:rPr lang="en-US" altLang="en-US">
                <a:sym typeface="Wingdings" panose="05000000000000000000" pitchFamily="2" charset="2"/>
              </a:rPr>
              <a:t> </a:t>
            </a:r>
            <a:endParaRPr lang="en-GB" altLang="en-US"/>
          </a:p>
        </p:txBody>
      </p:sp>
      <p:sp>
        <p:nvSpPr>
          <p:cNvPr id="32790" name="Rectangle 32"/>
          <p:cNvSpPr>
            <a:spLocks noChangeArrowheads="1"/>
          </p:cNvSpPr>
          <p:nvPr/>
        </p:nvSpPr>
        <p:spPr bwMode="auto">
          <a:xfrm>
            <a:off x="153988" y="5238750"/>
            <a:ext cx="8864600" cy="83026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FF3300"/>
                </a:solidFill>
              </a:rPr>
              <a:t>Our Goal: enable precise functional reconstruction of tissue inside the airways</a:t>
            </a:r>
          </a:p>
        </p:txBody>
      </p:sp>
      <p:pic>
        <p:nvPicPr>
          <p:cNvPr id="32791" name="Picture 1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300" y="0"/>
            <a:ext cx="5207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477000"/>
            <a:ext cx="2133600" cy="244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D2667BB3-0448-4F0E-877C-046FBBA3253E}" type="slidenum">
              <a:rPr lang="en-US" altLang="zh-CN" sz="1400">
                <a:ea typeface="宋体" panose="02010600030101010101" pitchFamily="2" charset="-122"/>
              </a:rPr>
              <a:pPr algn="l">
                <a:spcBef>
                  <a:spcPct val="0"/>
                </a:spcBef>
                <a:buFontTx/>
                <a:buNone/>
              </a:pPr>
              <a:t>2</a:t>
            </a:fld>
            <a:endParaRPr lang="en-US" altLang="zh-CN" sz="1400">
              <a:ea typeface="宋体" panose="02010600030101010101" pitchFamily="2" charset="-122"/>
            </a:endParaRPr>
          </a:p>
        </p:txBody>
      </p:sp>
      <p:pic>
        <p:nvPicPr>
          <p:cNvPr id="34819" name="Picture 2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658813"/>
            <a:ext cx="8704263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angle 2"/>
          <p:cNvSpPr>
            <a:spLocks noGrp="1" noChangeArrowheads="1"/>
          </p:cNvSpPr>
          <p:nvPr>
            <p:ph type="title"/>
          </p:nvPr>
        </p:nvSpPr>
        <p:spPr>
          <a:xfrm>
            <a:off x="711200" y="68263"/>
            <a:ext cx="8432800" cy="576262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Distal Dexterity &amp; Deep Surgical Fields</a:t>
            </a:r>
          </a:p>
        </p:txBody>
      </p:sp>
      <p:sp>
        <p:nvSpPr>
          <p:cNvPr id="34821" name="Text Box 162"/>
          <p:cNvSpPr txBox="1">
            <a:spLocks noChangeArrowheads="1"/>
          </p:cNvSpPr>
          <p:nvPr/>
        </p:nvSpPr>
        <p:spPr bwMode="auto">
          <a:xfrm>
            <a:off x="185738" y="3524250"/>
            <a:ext cx="5894387" cy="15525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FF3300"/>
                </a:solidFill>
              </a:rPr>
              <a:t> Single natural opening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FF3300"/>
                </a:solidFill>
              </a:rPr>
              <a:t> 2 unconstrained DoF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FF3300"/>
                </a:solidFill>
              </a:rPr>
              <a:t> Deep surgical field </a:t>
            </a:r>
          </a:p>
        </p:txBody>
      </p:sp>
      <p:sp>
        <p:nvSpPr>
          <p:cNvPr id="34822" name="Rectangle 229"/>
          <p:cNvSpPr>
            <a:spLocks noChangeArrowheads="1"/>
          </p:cNvSpPr>
          <p:nvPr/>
        </p:nvSpPr>
        <p:spPr bwMode="auto">
          <a:xfrm>
            <a:off x="0" y="24050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4823" name="Picture 2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663" y="3841750"/>
            <a:ext cx="2505075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4" name="Text Box 232"/>
          <p:cNvSpPr txBox="1">
            <a:spLocks noChangeArrowheads="1"/>
          </p:cNvSpPr>
          <p:nvPr/>
        </p:nvSpPr>
        <p:spPr bwMode="auto">
          <a:xfrm>
            <a:off x="225425" y="5145088"/>
            <a:ext cx="5803900" cy="1571625"/>
          </a:xfrm>
          <a:prstGeom prst="rect">
            <a:avLst/>
          </a:prstGeom>
          <a:solidFill>
            <a:schemeClr val="accent1"/>
          </a:solidFill>
          <a:ln w="19050" algn="ctr">
            <a:solidFill>
              <a:schemeClr val="fol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</a:rPr>
              <a:t>Min 4 DoF of Distal Dexterity enhancement is required with one being rotation about longitudinal axis of the gripper</a:t>
            </a:r>
          </a:p>
        </p:txBody>
      </p:sp>
      <p:sp>
        <p:nvSpPr>
          <p:cNvPr id="34825" name="AutoShape 233"/>
          <p:cNvSpPr>
            <a:spLocks noChangeArrowheads="1"/>
          </p:cNvSpPr>
          <p:nvPr/>
        </p:nvSpPr>
        <p:spPr bwMode="auto">
          <a:xfrm>
            <a:off x="7691438" y="3036888"/>
            <a:ext cx="346075" cy="739775"/>
          </a:xfrm>
          <a:prstGeom prst="upDownArrow">
            <a:avLst>
              <a:gd name="adj1" fmla="val 50000"/>
              <a:gd name="adj2" fmla="val 4275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6" name="Rectangle 234"/>
          <p:cNvSpPr>
            <a:spLocks noChangeArrowheads="1"/>
          </p:cNvSpPr>
          <p:nvPr/>
        </p:nvSpPr>
        <p:spPr bwMode="auto">
          <a:xfrm>
            <a:off x="6172200" y="1163638"/>
            <a:ext cx="2752725" cy="4899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477000"/>
            <a:ext cx="2133600" cy="244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7104B7A1-425E-47F5-A611-3F51FDB34655}" type="slidenum">
              <a:rPr lang="en-US" altLang="zh-CN" sz="1400">
                <a:ea typeface="宋体" panose="02010600030101010101" pitchFamily="2" charset="-122"/>
              </a:rPr>
              <a:pPr algn="l">
                <a:spcBef>
                  <a:spcPct val="0"/>
                </a:spcBef>
                <a:buFontTx/>
                <a:buNone/>
              </a:pPr>
              <a:t>3</a:t>
            </a:fld>
            <a:endParaRPr lang="en-US" altLang="zh-CN" sz="1400">
              <a:ea typeface="宋体" panose="02010600030101010101" pitchFamily="2" charset="-122"/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806450" y="68263"/>
            <a:ext cx="7302500" cy="576262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MIS of the Throat and Upper Airways</a:t>
            </a:r>
          </a:p>
        </p:txBody>
      </p:sp>
      <p:sp>
        <p:nvSpPr>
          <p:cNvPr id="35844" name="AutoShape 4"/>
          <p:cNvSpPr>
            <a:spLocks noChangeAspect="1" noChangeArrowheads="1"/>
          </p:cNvSpPr>
          <p:nvPr/>
        </p:nvSpPr>
        <p:spPr bwMode="auto">
          <a:xfrm>
            <a:off x="173038" y="1065213"/>
            <a:ext cx="8923337" cy="462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5845" name="Rectangle 33"/>
          <p:cNvSpPr>
            <a:spLocks noChangeArrowheads="1"/>
          </p:cNvSpPr>
          <p:nvPr/>
        </p:nvSpPr>
        <p:spPr bwMode="auto">
          <a:xfrm>
            <a:off x="196850" y="760413"/>
            <a:ext cx="5564188" cy="516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35846" name="Group 61"/>
          <p:cNvGrpSpPr>
            <a:grpSpLocks/>
          </p:cNvGrpSpPr>
          <p:nvPr/>
        </p:nvGrpSpPr>
        <p:grpSpPr bwMode="auto">
          <a:xfrm>
            <a:off x="255588" y="862013"/>
            <a:ext cx="5503862" cy="4965700"/>
            <a:chOff x="161" y="543"/>
            <a:chExt cx="3467" cy="3128"/>
          </a:xfrm>
        </p:grpSpPr>
        <p:pic>
          <p:nvPicPr>
            <p:cNvPr id="3587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" y="922"/>
              <a:ext cx="3420" cy="1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73" name="Text Box 6"/>
            <p:cNvSpPr txBox="1">
              <a:spLocks noChangeAspect="1" noChangeArrowheads="1"/>
            </p:cNvSpPr>
            <p:nvPr/>
          </p:nvSpPr>
          <p:spPr bwMode="auto">
            <a:xfrm>
              <a:off x="2580" y="543"/>
              <a:ext cx="813" cy="592"/>
            </a:xfrm>
            <a:prstGeom prst="rect">
              <a:avLst/>
            </a:prstGeom>
            <a:noFill/>
            <a:ln w="12700" algn="ctr">
              <a:solidFill>
                <a:srgbClr val="33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6751" tIns="21600" rIns="66751" bIns="0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solidFill>
                    <a:srgbClr val="000000"/>
                  </a:solidFill>
                  <a:latin typeface="Georgia" panose="02040502050405020303" pitchFamily="18" charset="0"/>
                  <a:ea typeface="宋体" panose="02010600030101010101" pitchFamily="2" charset="-122"/>
                </a:rPr>
                <a:t>Laryngoscope with Integrated  Stereo Vision </a:t>
              </a:r>
              <a:endParaRPr lang="en-US" altLang="en-US" sz="1400"/>
            </a:p>
          </p:txBody>
        </p:sp>
        <p:pic>
          <p:nvPicPr>
            <p:cNvPr id="35874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5" y="734"/>
              <a:ext cx="740" cy="519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875" name="Text Box 8"/>
            <p:cNvSpPr txBox="1">
              <a:spLocks noChangeAspect="1" noChangeArrowheads="1"/>
            </p:cNvSpPr>
            <p:nvPr/>
          </p:nvSpPr>
          <p:spPr bwMode="auto">
            <a:xfrm>
              <a:off x="644" y="3219"/>
              <a:ext cx="561" cy="451"/>
            </a:xfrm>
            <a:prstGeom prst="rect">
              <a:avLst/>
            </a:prstGeom>
            <a:solidFill>
              <a:srgbClr val="FFFFFF">
                <a:alpha val="70195"/>
              </a:srgbClr>
            </a:solidFill>
            <a:ln w="12700" algn="ctr">
              <a:solidFill>
                <a:srgbClr val="333399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solidFill>
                    <a:srgbClr val="000000"/>
                  </a:solidFill>
                  <a:latin typeface="Georgia" panose="02040502050405020303" pitchFamily="18" charset="0"/>
                  <a:ea typeface="宋体" panose="02010600030101010101" pitchFamily="2" charset="-122"/>
                </a:rPr>
                <a:t>Right master arm </a:t>
              </a:r>
              <a:endParaRPr lang="en-US" altLang="en-US" sz="1400"/>
            </a:p>
          </p:txBody>
        </p:sp>
        <p:sp>
          <p:nvSpPr>
            <p:cNvPr id="35876" name="Text Box 9"/>
            <p:cNvSpPr txBox="1">
              <a:spLocks noChangeAspect="1" noChangeArrowheads="1"/>
            </p:cNvSpPr>
            <p:nvPr/>
          </p:nvSpPr>
          <p:spPr bwMode="auto">
            <a:xfrm>
              <a:off x="161" y="3211"/>
              <a:ext cx="482" cy="460"/>
            </a:xfrm>
            <a:prstGeom prst="rect">
              <a:avLst/>
            </a:prstGeom>
            <a:solidFill>
              <a:srgbClr val="FFFFFF">
                <a:alpha val="70195"/>
              </a:srgbClr>
            </a:solidFill>
            <a:ln w="12700" algn="ctr">
              <a:solidFill>
                <a:srgbClr val="333399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solidFill>
                    <a:srgbClr val="000000"/>
                  </a:solidFill>
                  <a:latin typeface="Georgia" panose="02040502050405020303" pitchFamily="18" charset="0"/>
                  <a:ea typeface="宋体" panose="02010600030101010101" pitchFamily="2" charset="-122"/>
                </a:rPr>
                <a:t>Left  master arm </a:t>
              </a:r>
              <a:endParaRPr lang="en-US" altLang="en-US" sz="1400"/>
            </a:p>
          </p:txBody>
        </p:sp>
        <p:pic>
          <p:nvPicPr>
            <p:cNvPr id="35877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" y="2742"/>
              <a:ext cx="239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78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" y="2753"/>
              <a:ext cx="238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79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4" y="2542"/>
              <a:ext cx="239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80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804" y="2713"/>
              <a:ext cx="238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81" name="Picture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40" y="2704"/>
              <a:ext cx="239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82" name="Line 15"/>
            <p:cNvSpPr>
              <a:spLocks noChangeShapeType="1"/>
            </p:cNvSpPr>
            <p:nvPr/>
          </p:nvSpPr>
          <p:spPr bwMode="auto">
            <a:xfrm flipH="1">
              <a:off x="2334" y="1108"/>
              <a:ext cx="248" cy="4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83" name="Oval 16"/>
            <p:cNvSpPr>
              <a:spLocks noChangeArrowheads="1"/>
            </p:cNvSpPr>
            <p:nvPr/>
          </p:nvSpPr>
          <p:spPr bwMode="auto">
            <a:xfrm>
              <a:off x="2063" y="1502"/>
              <a:ext cx="214" cy="214"/>
            </a:xfrm>
            <a:prstGeom prst="ellipse">
              <a:avLst/>
            </a:prstGeom>
            <a:noFill/>
            <a:ln w="19050">
              <a:solidFill>
                <a:srgbClr val="00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5884" name="Line 17"/>
            <p:cNvSpPr>
              <a:spLocks noChangeShapeType="1"/>
            </p:cNvSpPr>
            <p:nvPr/>
          </p:nvSpPr>
          <p:spPr bwMode="auto">
            <a:xfrm flipH="1" flipV="1">
              <a:off x="2055" y="1279"/>
              <a:ext cx="94" cy="24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85" name="Freeform 18"/>
            <p:cNvSpPr>
              <a:spLocks/>
            </p:cNvSpPr>
            <p:nvPr/>
          </p:nvSpPr>
          <p:spPr bwMode="auto">
            <a:xfrm>
              <a:off x="3352" y="1365"/>
              <a:ext cx="206" cy="1292"/>
            </a:xfrm>
            <a:custGeom>
              <a:avLst/>
              <a:gdLst>
                <a:gd name="T0" fmla="*/ 0 w 225"/>
                <a:gd name="T1" fmla="*/ 1 h 2265"/>
                <a:gd name="T2" fmla="*/ 0 w 225"/>
                <a:gd name="T3" fmla="*/ 1 h 2265"/>
                <a:gd name="T4" fmla="*/ 0 w 225"/>
                <a:gd name="T5" fmla="*/ 1 h 2265"/>
                <a:gd name="T6" fmla="*/ 55 w 225"/>
                <a:gd name="T7" fmla="*/ 1 h 2265"/>
                <a:gd name="T8" fmla="*/ 55 w 225"/>
                <a:gd name="T9" fmla="*/ 0 h 22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5"/>
                <a:gd name="T16" fmla="*/ 0 h 2265"/>
                <a:gd name="T17" fmla="*/ 225 w 225"/>
                <a:gd name="T18" fmla="*/ 2265 h 22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5" h="2265">
                  <a:moveTo>
                    <a:pt x="0" y="2265"/>
                  </a:moveTo>
                  <a:cubicBezTo>
                    <a:pt x="0" y="2205"/>
                    <a:pt x="0" y="2145"/>
                    <a:pt x="0" y="2085"/>
                  </a:cubicBezTo>
                  <a:lnTo>
                    <a:pt x="0" y="900"/>
                  </a:lnTo>
                  <a:lnTo>
                    <a:pt x="225" y="900"/>
                  </a:lnTo>
                  <a:lnTo>
                    <a:pt x="225" y="0"/>
                  </a:lnTo>
                </a:path>
              </a:pathLst>
            </a:custGeom>
            <a:noFill/>
            <a:ln w="19050" cmpd="sng">
              <a:solidFill>
                <a:srgbClr val="9933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86" name="Freeform 19"/>
            <p:cNvSpPr>
              <a:spLocks/>
            </p:cNvSpPr>
            <p:nvPr/>
          </p:nvSpPr>
          <p:spPr bwMode="auto">
            <a:xfrm>
              <a:off x="2945" y="1510"/>
              <a:ext cx="188" cy="1164"/>
            </a:xfrm>
            <a:custGeom>
              <a:avLst/>
              <a:gdLst>
                <a:gd name="T0" fmla="*/ 1 w 330"/>
                <a:gd name="T1" fmla="*/ 0 h 2040"/>
                <a:gd name="T2" fmla="*/ 1 w 330"/>
                <a:gd name="T3" fmla="*/ 1 h 2040"/>
                <a:gd name="T4" fmla="*/ 0 w 330"/>
                <a:gd name="T5" fmla="*/ 1 h 2040"/>
                <a:gd name="T6" fmla="*/ 0 w 330"/>
                <a:gd name="T7" fmla="*/ 1 h 20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0"/>
                <a:gd name="T13" fmla="*/ 0 h 2040"/>
                <a:gd name="T14" fmla="*/ 330 w 330"/>
                <a:gd name="T15" fmla="*/ 2040 h 20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0" h="2040">
                  <a:moveTo>
                    <a:pt x="315" y="0"/>
                  </a:moveTo>
                  <a:lnTo>
                    <a:pt x="330" y="990"/>
                  </a:lnTo>
                  <a:lnTo>
                    <a:pt x="0" y="1005"/>
                  </a:lnTo>
                  <a:lnTo>
                    <a:pt x="0" y="2040"/>
                  </a:lnTo>
                </a:path>
              </a:pathLst>
            </a:custGeom>
            <a:noFill/>
            <a:ln w="19050" cmpd="sng">
              <a:solidFill>
                <a:srgbClr val="9933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87" name="Freeform 20"/>
            <p:cNvSpPr>
              <a:spLocks/>
            </p:cNvSpPr>
            <p:nvPr/>
          </p:nvSpPr>
          <p:spPr bwMode="auto">
            <a:xfrm>
              <a:off x="791" y="2920"/>
              <a:ext cx="2567" cy="276"/>
            </a:xfrm>
            <a:custGeom>
              <a:avLst/>
              <a:gdLst>
                <a:gd name="T0" fmla="*/ 0 w 5280"/>
                <a:gd name="T1" fmla="*/ 2 h 360"/>
                <a:gd name="T2" fmla="*/ 0 w 5280"/>
                <a:gd name="T3" fmla="*/ 5 h 360"/>
                <a:gd name="T4" fmla="*/ 0 w 5280"/>
                <a:gd name="T5" fmla="*/ 5 h 360"/>
                <a:gd name="T6" fmla="*/ 0 w 5280"/>
                <a:gd name="T7" fmla="*/ 0 h 3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80"/>
                <a:gd name="T13" fmla="*/ 0 h 360"/>
                <a:gd name="T14" fmla="*/ 5280 w 5280"/>
                <a:gd name="T15" fmla="*/ 360 h 3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80" h="360">
                  <a:moveTo>
                    <a:pt x="0" y="45"/>
                  </a:moveTo>
                  <a:lnTo>
                    <a:pt x="0" y="360"/>
                  </a:lnTo>
                  <a:lnTo>
                    <a:pt x="5280" y="360"/>
                  </a:lnTo>
                  <a:lnTo>
                    <a:pt x="5280" y="0"/>
                  </a:lnTo>
                </a:path>
              </a:pathLst>
            </a:custGeom>
            <a:noFill/>
            <a:ln w="19050" cmpd="sng">
              <a:solidFill>
                <a:srgbClr val="9933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88" name="Line 21"/>
            <p:cNvSpPr>
              <a:spLocks noChangeShapeType="1"/>
            </p:cNvSpPr>
            <p:nvPr/>
          </p:nvSpPr>
          <p:spPr bwMode="auto">
            <a:xfrm flipV="1">
              <a:off x="398" y="2957"/>
              <a:ext cx="3" cy="242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89" name="Line 22"/>
            <p:cNvSpPr>
              <a:spLocks noChangeShapeType="1"/>
            </p:cNvSpPr>
            <p:nvPr/>
          </p:nvSpPr>
          <p:spPr bwMode="auto">
            <a:xfrm flipH="1" flipV="1">
              <a:off x="2919" y="2931"/>
              <a:ext cx="1" cy="265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90" name="Line 23"/>
            <p:cNvSpPr>
              <a:spLocks noChangeShapeType="1"/>
            </p:cNvSpPr>
            <p:nvPr/>
          </p:nvSpPr>
          <p:spPr bwMode="auto">
            <a:xfrm flipH="1">
              <a:off x="392" y="3193"/>
              <a:ext cx="291" cy="1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91" name="Freeform 24"/>
            <p:cNvSpPr>
              <a:spLocks/>
            </p:cNvSpPr>
            <p:nvPr/>
          </p:nvSpPr>
          <p:spPr bwMode="auto">
            <a:xfrm>
              <a:off x="900" y="1861"/>
              <a:ext cx="616" cy="805"/>
            </a:xfrm>
            <a:custGeom>
              <a:avLst/>
              <a:gdLst>
                <a:gd name="T0" fmla="*/ 0 w 1125"/>
                <a:gd name="T1" fmla="*/ 0 h 1410"/>
                <a:gd name="T2" fmla="*/ 1 w 1125"/>
                <a:gd name="T3" fmla="*/ 0 h 1410"/>
                <a:gd name="T4" fmla="*/ 1 w 1125"/>
                <a:gd name="T5" fmla="*/ 1 h 1410"/>
                <a:gd name="T6" fmla="*/ 1 w 1125"/>
                <a:gd name="T7" fmla="*/ 1 h 14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25"/>
                <a:gd name="T13" fmla="*/ 0 h 1410"/>
                <a:gd name="T14" fmla="*/ 1125 w 1125"/>
                <a:gd name="T15" fmla="*/ 1410 h 14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25" h="1410">
                  <a:moveTo>
                    <a:pt x="0" y="0"/>
                  </a:moveTo>
                  <a:lnTo>
                    <a:pt x="795" y="0"/>
                  </a:lnTo>
                  <a:lnTo>
                    <a:pt x="795" y="1410"/>
                  </a:lnTo>
                  <a:lnTo>
                    <a:pt x="1125" y="1410"/>
                  </a:lnTo>
                </a:path>
              </a:pathLst>
            </a:custGeom>
            <a:noFill/>
            <a:ln w="19050" cmpd="sng">
              <a:solidFill>
                <a:srgbClr val="9933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92" name="Freeform 25"/>
            <p:cNvSpPr>
              <a:spLocks/>
            </p:cNvSpPr>
            <p:nvPr/>
          </p:nvSpPr>
          <p:spPr bwMode="auto">
            <a:xfrm>
              <a:off x="1712" y="1604"/>
              <a:ext cx="651" cy="942"/>
            </a:xfrm>
            <a:custGeom>
              <a:avLst/>
              <a:gdLst>
                <a:gd name="T0" fmla="*/ 1 w 990"/>
                <a:gd name="T1" fmla="*/ 0 h 1620"/>
                <a:gd name="T2" fmla="*/ 1 w 990"/>
                <a:gd name="T3" fmla="*/ 1 h 1620"/>
                <a:gd name="T4" fmla="*/ 0 w 990"/>
                <a:gd name="T5" fmla="*/ 1 h 1620"/>
                <a:gd name="T6" fmla="*/ 0 w 990"/>
                <a:gd name="T7" fmla="*/ 1 h 16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90"/>
                <a:gd name="T13" fmla="*/ 0 h 1620"/>
                <a:gd name="T14" fmla="*/ 990 w 990"/>
                <a:gd name="T15" fmla="*/ 1620 h 16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90" h="1620">
                  <a:moveTo>
                    <a:pt x="990" y="0"/>
                  </a:moveTo>
                  <a:lnTo>
                    <a:pt x="180" y="1020"/>
                  </a:lnTo>
                  <a:lnTo>
                    <a:pt x="0" y="1230"/>
                  </a:lnTo>
                  <a:lnTo>
                    <a:pt x="0" y="1620"/>
                  </a:lnTo>
                </a:path>
              </a:pathLst>
            </a:custGeom>
            <a:noFill/>
            <a:ln w="19050" cmpd="sng">
              <a:solidFill>
                <a:srgbClr val="9933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93" name="Text Box 26"/>
            <p:cNvSpPr txBox="1">
              <a:spLocks noChangeAspect="1" noChangeArrowheads="1"/>
            </p:cNvSpPr>
            <p:nvPr/>
          </p:nvSpPr>
          <p:spPr bwMode="auto">
            <a:xfrm>
              <a:off x="1234" y="2747"/>
              <a:ext cx="1044" cy="264"/>
            </a:xfrm>
            <a:prstGeom prst="rect">
              <a:avLst/>
            </a:prstGeom>
            <a:solidFill>
              <a:srgbClr val="FFFFFF">
                <a:alpha val="70195"/>
              </a:srgbClr>
            </a:solidFill>
            <a:ln w="12700" algn="ctr">
              <a:solidFill>
                <a:srgbClr val="333399"/>
              </a:solidFill>
              <a:miter lim="800000"/>
              <a:headEnd/>
              <a:tailEnd/>
            </a:ln>
          </p:spPr>
          <p:txBody>
            <a:bodyPr lIns="66751" tIns="21600" rIns="66751" bIns="0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solidFill>
                    <a:srgbClr val="000000"/>
                  </a:solidFill>
                  <a:latin typeface="Georgia" panose="02040502050405020303" pitchFamily="18" charset="0"/>
                  <a:ea typeface="宋体" panose="02010600030101010101" pitchFamily="2" charset="-122"/>
                </a:rPr>
                <a:t>Stereo Video Processing Unit</a:t>
              </a:r>
              <a:endParaRPr lang="en-US" altLang="en-US" sz="1400"/>
            </a:p>
          </p:txBody>
        </p:sp>
        <p:sp>
          <p:nvSpPr>
            <p:cNvPr id="35894" name="Freeform 27"/>
            <p:cNvSpPr>
              <a:spLocks/>
            </p:cNvSpPr>
            <p:nvPr/>
          </p:nvSpPr>
          <p:spPr bwMode="auto">
            <a:xfrm>
              <a:off x="931" y="2503"/>
              <a:ext cx="108" cy="334"/>
            </a:xfrm>
            <a:custGeom>
              <a:avLst/>
              <a:gdLst>
                <a:gd name="T0" fmla="*/ 0 w 405"/>
                <a:gd name="T1" fmla="*/ 0 h 855"/>
                <a:gd name="T2" fmla="*/ 0 w 405"/>
                <a:gd name="T3" fmla="*/ 0 h 855"/>
                <a:gd name="T4" fmla="*/ 0 w 405"/>
                <a:gd name="T5" fmla="*/ 0 h 855"/>
                <a:gd name="T6" fmla="*/ 0 60000 65536"/>
                <a:gd name="T7" fmla="*/ 0 60000 65536"/>
                <a:gd name="T8" fmla="*/ 0 60000 65536"/>
                <a:gd name="T9" fmla="*/ 0 w 405"/>
                <a:gd name="T10" fmla="*/ 0 h 855"/>
                <a:gd name="T11" fmla="*/ 405 w 405"/>
                <a:gd name="T12" fmla="*/ 855 h 8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5" h="855">
                  <a:moveTo>
                    <a:pt x="405" y="0"/>
                  </a:moveTo>
                  <a:lnTo>
                    <a:pt x="405" y="855"/>
                  </a:lnTo>
                  <a:lnTo>
                    <a:pt x="0" y="855"/>
                  </a:lnTo>
                </a:path>
              </a:pathLst>
            </a:custGeom>
            <a:noFill/>
            <a:ln w="19050" cmpd="sng">
              <a:solidFill>
                <a:srgbClr val="9933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95" name="Freeform 28"/>
            <p:cNvSpPr>
              <a:spLocks/>
            </p:cNvSpPr>
            <p:nvPr/>
          </p:nvSpPr>
          <p:spPr bwMode="auto">
            <a:xfrm>
              <a:off x="395" y="2469"/>
              <a:ext cx="265" cy="282"/>
            </a:xfrm>
            <a:custGeom>
              <a:avLst/>
              <a:gdLst>
                <a:gd name="T0" fmla="*/ 0 w 1275"/>
                <a:gd name="T1" fmla="*/ 0 h 420"/>
                <a:gd name="T2" fmla="*/ 0 w 1275"/>
                <a:gd name="T3" fmla="*/ 1 h 420"/>
                <a:gd name="T4" fmla="*/ 0 w 1275"/>
                <a:gd name="T5" fmla="*/ 1 h 420"/>
                <a:gd name="T6" fmla="*/ 0 w 1275"/>
                <a:gd name="T7" fmla="*/ 1 h 4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5"/>
                <a:gd name="T13" fmla="*/ 0 h 420"/>
                <a:gd name="T14" fmla="*/ 1275 w 1275"/>
                <a:gd name="T15" fmla="*/ 420 h 4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5" h="420">
                  <a:moveTo>
                    <a:pt x="1275" y="0"/>
                  </a:moveTo>
                  <a:lnTo>
                    <a:pt x="1275" y="222"/>
                  </a:lnTo>
                  <a:lnTo>
                    <a:pt x="0" y="222"/>
                  </a:lnTo>
                  <a:lnTo>
                    <a:pt x="0" y="420"/>
                  </a:lnTo>
                </a:path>
              </a:pathLst>
            </a:custGeom>
            <a:noFill/>
            <a:ln w="19050" cmpd="sng">
              <a:solidFill>
                <a:srgbClr val="9933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96" name="Text Box 29"/>
            <p:cNvSpPr txBox="1">
              <a:spLocks noChangeArrowheads="1"/>
            </p:cNvSpPr>
            <p:nvPr/>
          </p:nvSpPr>
          <p:spPr bwMode="auto">
            <a:xfrm>
              <a:off x="1314" y="3093"/>
              <a:ext cx="984" cy="297"/>
            </a:xfrm>
            <a:prstGeom prst="rect">
              <a:avLst/>
            </a:prstGeom>
            <a:solidFill>
              <a:srgbClr val="FFFFFF"/>
            </a:solidFill>
            <a:ln w="19050" algn="ctr">
              <a:solidFill>
                <a:srgbClr val="993300"/>
              </a:solidFill>
              <a:miter lim="800000"/>
              <a:headEnd/>
              <a:tailEnd/>
            </a:ln>
          </p:spPr>
          <p:txBody>
            <a:bodyPr lIns="0" tIns="0" rIns="46800" bIns="0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solidFill>
                    <a:srgbClr val="000000"/>
                  </a:solidFill>
                  <a:latin typeface="Georgia" panose="02040502050405020303" pitchFamily="18" charset="0"/>
                  <a:ea typeface="宋体" panose="02010600030101010101" pitchFamily="2" charset="-122"/>
                </a:rPr>
                <a:t>Local Area Network (LAN)</a:t>
              </a:r>
              <a:endParaRPr lang="en-US" altLang="en-US" sz="1400"/>
            </a:p>
          </p:txBody>
        </p:sp>
        <p:sp>
          <p:nvSpPr>
            <p:cNvPr id="35897" name="Freeform 30"/>
            <p:cNvSpPr>
              <a:spLocks/>
            </p:cNvSpPr>
            <p:nvPr/>
          </p:nvSpPr>
          <p:spPr bwMode="auto">
            <a:xfrm>
              <a:off x="1812" y="2706"/>
              <a:ext cx="554" cy="490"/>
            </a:xfrm>
            <a:custGeom>
              <a:avLst/>
              <a:gdLst>
                <a:gd name="T0" fmla="*/ 0 w 1065"/>
                <a:gd name="T1" fmla="*/ 0 h 930"/>
                <a:gd name="T2" fmla="*/ 1 w 1065"/>
                <a:gd name="T3" fmla="*/ 0 h 930"/>
                <a:gd name="T4" fmla="*/ 1 w 1065"/>
                <a:gd name="T5" fmla="*/ 1 h 930"/>
                <a:gd name="T6" fmla="*/ 0 60000 65536"/>
                <a:gd name="T7" fmla="*/ 0 60000 65536"/>
                <a:gd name="T8" fmla="*/ 0 60000 65536"/>
                <a:gd name="T9" fmla="*/ 0 w 1065"/>
                <a:gd name="T10" fmla="*/ 0 h 930"/>
                <a:gd name="T11" fmla="*/ 1065 w 1065"/>
                <a:gd name="T12" fmla="*/ 930 h 9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65" h="930">
                  <a:moveTo>
                    <a:pt x="0" y="0"/>
                  </a:moveTo>
                  <a:lnTo>
                    <a:pt x="1065" y="0"/>
                  </a:lnTo>
                  <a:lnTo>
                    <a:pt x="1065" y="930"/>
                  </a:lnTo>
                </a:path>
              </a:pathLst>
            </a:custGeom>
            <a:noFill/>
            <a:ln w="19050" cmpd="sng">
              <a:solidFill>
                <a:srgbClr val="9933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98" name="Text Box 31"/>
            <p:cNvSpPr txBox="1">
              <a:spLocks noChangeAspect="1" noChangeArrowheads="1"/>
            </p:cNvSpPr>
            <p:nvPr/>
          </p:nvSpPr>
          <p:spPr bwMode="auto">
            <a:xfrm>
              <a:off x="2994" y="3222"/>
              <a:ext cx="573" cy="408"/>
            </a:xfrm>
            <a:prstGeom prst="rect">
              <a:avLst/>
            </a:prstGeom>
            <a:solidFill>
              <a:srgbClr val="FFFFFF">
                <a:alpha val="70195"/>
              </a:srgbClr>
            </a:solidFill>
            <a:ln w="12700" algn="ctr">
              <a:solidFill>
                <a:srgbClr val="333399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solidFill>
                    <a:srgbClr val="000000"/>
                  </a:solidFill>
                  <a:latin typeface="Georgia" panose="02040502050405020303" pitchFamily="18" charset="0"/>
                  <a:ea typeface="宋体" panose="02010600030101010101" pitchFamily="2" charset="-122"/>
                </a:rPr>
                <a:t>Right </a:t>
              </a:r>
              <a:br>
                <a:rPr lang="en-US" altLang="zh-CN" sz="1400">
                  <a:solidFill>
                    <a:srgbClr val="000000"/>
                  </a:solidFill>
                  <a:latin typeface="Georgia" panose="02040502050405020303" pitchFamily="18" charset="0"/>
                  <a:ea typeface="宋体" panose="02010600030101010101" pitchFamily="2" charset="-122"/>
                </a:rPr>
              </a:br>
              <a:r>
                <a:rPr lang="en-US" altLang="zh-CN" sz="1400">
                  <a:solidFill>
                    <a:srgbClr val="000000"/>
                  </a:solidFill>
                  <a:latin typeface="Georgia" panose="02040502050405020303" pitchFamily="18" charset="0"/>
                  <a:ea typeface="宋体" panose="02010600030101010101" pitchFamily="2" charset="-122"/>
                </a:rPr>
                <a:t>slave arm </a:t>
              </a:r>
              <a:endParaRPr lang="en-US" altLang="en-US" sz="1400"/>
            </a:p>
          </p:txBody>
        </p:sp>
        <p:sp>
          <p:nvSpPr>
            <p:cNvPr id="35899" name="Text Box 32"/>
            <p:cNvSpPr txBox="1">
              <a:spLocks noChangeAspect="1" noChangeArrowheads="1"/>
            </p:cNvSpPr>
            <p:nvPr/>
          </p:nvSpPr>
          <p:spPr bwMode="auto">
            <a:xfrm>
              <a:off x="2503" y="3231"/>
              <a:ext cx="462" cy="408"/>
            </a:xfrm>
            <a:prstGeom prst="rect">
              <a:avLst/>
            </a:prstGeom>
            <a:solidFill>
              <a:srgbClr val="FFFFFF">
                <a:alpha val="70195"/>
              </a:srgbClr>
            </a:solidFill>
            <a:ln w="12700" algn="ctr">
              <a:solidFill>
                <a:srgbClr val="333399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solidFill>
                    <a:srgbClr val="000000"/>
                  </a:solidFill>
                  <a:latin typeface="Georgia" panose="02040502050405020303" pitchFamily="18" charset="0"/>
                  <a:ea typeface="宋体" panose="02010600030101010101" pitchFamily="2" charset="-122"/>
                </a:rPr>
                <a:t>Left </a:t>
              </a:r>
              <a:br>
                <a:rPr lang="en-US" altLang="zh-CN" sz="1400">
                  <a:solidFill>
                    <a:srgbClr val="000000"/>
                  </a:solidFill>
                  <a:latin typeface="Georgia" panose="02040502050405020303" pitchFamily="18" charset="0"/>
                  <a:ea typeface="宋体" panose="02010600030101010101" pitchFamily="2" charset="-122"/>
                </a:rPr>
              </a:br>
              <a:r>
                <a:rPr lang="en-US" altLang="zh-CN" sz="1400">
                  <a:solidFill>
                    <a:srgbClr val="000000"/>
                  </a:solidFill>
                  <a:latin typeface="Georgia" panose="02040502050405020303" pitchFamily="18" charset="0"/>
                  <a:ea typeface="宋体" panose="02010600030101010101" pitchFamily="2" charset="-122"/>
                </a:rPr>
                <a:t>slave arm </a:t>
              </a:r>
              <a:endParaRPr lang="en-US" altLang="en-US" sz="1400"/>
            </a:p>
          </p:txBody>
        </p:sp>
        <p:sp>
          <p:nvSpPr>
            <p:cNvPr id="35900" name="Line 34"/>
            <p:cNvSpPr>
              <a:spLocks noChangeShapeType="1"/>
            </p:cNvSpPr>
            <p:nvPr/>
          </p:nvSpPr>
          <p:spPr bwMode="auto">
            <a:xfrm flipH="1">
              <a:off x="1424" y="955"/>
              <a:ext cx="217" cy="1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35901" name="Picture 35"/>
            <p:cNvPicPr>
              <a:picLocks noChangeAspect="1" noChangeArrowheads="1"/>
            </p:cNvPicPr>
            <p:nvPr/>
          </p:nvPicPr>
          <p:blipFill>
            <a:blip r:embed="rId5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1" y="751"/>
              <a:ext cx="422" cy="643"/>
            </a:xfrm>
            <a:prstGeom prst="rect">
              <a:avLst/>
            </a:prstGeom>
            <a:noFill/>
            <a:ln w="12700">
              <a:solidFill>
                <a:srgbClr val="33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847" name="Picture 36" descr="master_slave_system"/>
          <p:cNvPicPr>
            <a:picLocks noChangeAspect="1" noChangeArrowheads="1"/>
          </p:cNvPicPr>
          <p:nvPr/>
        </p:nvPicPr>
        <p:blipFill>
          <a:blip r:embed="rId6">
            <a:lum bright="18000" contrast="18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175" y="1087438"/>
            <a:ext cx="3217863" cy="41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3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13" y="4646613"/>
            <a:ext cx="1304925" cy="987425"/>
          </a:xfrm>
          <a:prstGeom prst="rect">
            <a:avLst/>
          </a:prstGeom>
          <a:noFill/>
          <a:ln w="28575">
            <a:solidFill>
              <a:srgbClr val="FF99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9" name="Text Box 38"/>
          <p:cNvSpPr txBox="1">
            <a:spLocks noChangeAspect="1" noChangeArrowheads="1"/>
          </p:cNvSpPr>
          <p:nvPr/>
        </p:nvSpPr>
        <p:spPr bwMode="auto">
          <a:xfrm>
            <a:off x="8507413" y="1011238"/>
            <a:ext cx="523875" cy="684212"/>
          </a:xfrm>
          <a:prstGeom prst="rect">
            <a:avLst/>
          </a:prstGeom>
          <a:solidFill>
            <a:srgbClr val="FFFFFF"/>
          </a:solidFill>
          <a:ln w="12700" algn="ctr">
            <a:solidFill>
              <a:srgbClr val="FF9900"/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solidFill>
                  <a:srgbClr val="000000"/>
                </a:solidFill>
                <a:latin typeface="Georgia" panose="02040502050405020303" pitchFamily="18" charset="0"/>
                <a:ea typeface="宋体" panose="02010600030101010101" pitchFamily="2" charset="-122"/>
              </a:rPr>
              <a:t>Right slave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solidFill>
                  <a:srgbClr val="000000"/>
                </a:solidFill>
                <a:latin typeface="Georgia" panose="02040502050405020303" pitchFamily="18" charset="0"/>
                <a:ea typeface="宋体" panose="02010600030101010101" pitchFamily="2" charset="-122"/>
              </a:rPr>
              <a:t>arm </a:t>
            </a:r>
            <a:endParaRPr lang="en-US" altLang="en-US" sz="1400"/>
          </a:p>
        </p:txBody>
      </p:sp>
      <p:sp>
        <p:nvSpPr>
          <p:cNvPr id="35850" name="Text Box 39"/>
          <p:cNvSpPr txBox="1">
            <a:spLocks noChangeAspect="1" noChangeArrowheads="1"/>
          </p:cNvSpPr>
          <p:nvPr/>
        </p:nvSpPr>
        <p:spPr bwMode="auto">
          <a:xfrm>
            <a:off x="7305675" y="1004888"/>
            <a:ext cx="449263" cy="719137"/>
          </a:xfrm>
          <a:prstGeom prst="rect">
            <a:avLst/>
          </a:prstGeom>
          <a:solidFill>
            <a:srgbClr val="FFFFFF"/>
          </a:solidFill>
          <a:ln w="12700" algn="ctr">
            <a:solidFill>
              <a:srgbClr val="FF9900"/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solidFill>
                  <a:srgbClr val="000000"/>
                </a:solidFill>
                <a:latin typeface="Georgia" panose="02040502050405020303" pitchFamily="18" charset="0"/>
                <a:ea typeface="宋体" panose="02010600030101010101" pitchFamily="2" charset="-122"/>
              </a:rPr>
              <a:t>Left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solidFill>
                  <a:srgbClr val="000000"/>
                </a:solidFill>
                <a:latin typeface="Georgia" panose="02040502050405020303" pitchFamily="18" charset="0"/>
                <a:ea typeface="宋体" panose="02010600030101010101" pitchFamily="2" charset="-122"/>
              </a:rPr>
              <a:t>slave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solidFill>
                  <a:srgbClr val="000000"/>
                </a:solidFill>
                <a:latin typeface="Georgia" panose="02040502050405020303" pitchFamily="18" charset="0"/>
                <a:ea typeface="宋体" panose="02010600030101010101" pitchFamily="2" charset="-122"/>
              </a:rPr>
              <a:t>arm </a:t>
            </a:r>
            <a:endParaRPr lang="en-US" altLang="en-US" sz="1400"/>
          </a:p>
        </p:txBody>
      </p:sp>
      <p:sp>
        <p:nvSpPr>
          <p:cNvPr id="35851" name="Line 40"/>
          <p:cNvSpPr>
            <a:spLocks noChangeAspect="1" noChangeShapeType="1"/>
          </p:cNvSpPr>
          <p:nvPr/>
        </p:nvSpPr>
        <p:spPr bwMode="auto">
          <a:xfrm>
            <a:off x="7747000" y="1479550"/>
            <a:ext cx="304800" cy="123825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2" name="Line 41"/>
          <p:cNvSpPr>
            <a:spLocks noChangeAspect="1" noChangeShapeType="1"/>
          </p:cNvSpPr>
          <p:nvPr/>
        </p:nvSpPr>
        <p:spPr bwMode="auto">
          <a:xfrm flipH="1">
            <a:off x="8423275" y="1679575"/>
            <a:ext cx="219075" cy="276225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3" name="Text Box 42"/>
          <p:cNvSpPr txBox="1">
            <a:spLocks noChangeAspect="1" noChangeArrowheads="1"/>
          </p:cNvSpPr>
          <p:nvPr/>
        </p:nvSpPr>
        <p:spPr bwMode="auto">
          <a:xfrm>
            <a:off x="5800725" y="5000625"/>
            <a:ext cx="561975" cy="679450"/>
          </a:xfrm>
          <a:prstGeom prst="rect">
            <a:avLst/>
          </a:prstGeom>
          <a:solidFill>
            <a:srgbClr val="FFFFFF"/>
          </a:solidFill>
          <a:ln w="12700" algn="ctr">
            <a:solidFill>
              <a:srgbClr val="FF9900"/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solidFill>
                  <a:srgbClr val="000000"/>
                </a:solidFill>
                <a:latin typeface="Georgia" panose="02040502050405020303" pitchFamily="18" charset="0"/>
                <a:ea typeface="宋体" panose="02010600030101010101" pitchFamily="2" charset="-122"/>
              </a:rPr>
              <a:t>Left master arm </a:t>
            </a:r>
            <a:endParaRPr lang="en-US" altLang="en-US" sz="1400"/>
          </a:p>
        </p:txBody>
      </p:sp>
      <p:sp>
        <p:nvSpPr>
          <p:cNvPr id="35854" name="Text Box 43"/>
          <p:cNvSpPr txBox="1">
            <a:spLocks noChangeAspect="1" noChangeArrowheads="1"/>
          </p:cNvSpPr>
          <p:nvPr/>
        </p:nvSpPr>
        <p:spPr bwMode="auto">
          <a:xfrm>
            <a:off x="7905750" y="5200650"/>
            <a:ext cx="1001713" cy="460375"/>
          </a:xfrm>
          <a:prstGeom prst="rect">
            <a:avLst/>
          </a:prstGeom>
          <a:solidFill>
            <a:srgbClr val="FFFFFF"/>
          </a:solidFill>
          <a:ln w="12700" algn="ctr">
            <a:solidFill>
              <a:srgbClr val="FF9900"/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solidFill>
                  <a:srgbClr val="000000"/>
                </a:solidFill>
                <a:latin typeface="Georgia" panose="02040502050405020303" pitchFamily="18" charset="0"/>
                <a:ea typeface="宋体" panose="02010600030101010101" pitchFamily="2" charset="-122"/>
              </a:rPr>
              <a:t>Right master arm </a:t>
            </a:r>
            <a:endParaRPr lang="en-US" altLang="en-US" sz="1400"/>
          </a:p>
        </p:txBody>
      </p:sp>
      <p:sp>
        <p:nvSpPr>
          <p:cNvPr id="35855" name="Oval 44"/>
          <p:cNvSpPr>
            <a:spLocks noChangeAspect="1" noChangeArrowheads="1"/>
          </p:cNvSpPr>
          <p:nvPr/>
        </p:nvSpPr>
        <p:spPr bwMode="auto">
          <a:xfrm>
            <a:off x="6040438" y="3757613"/>
            <a:ext cx="1411287" cy="525462"/>
          </a:xfrm>
          <a:prstGeom prst="ellipse">
            <a:avLst/>
          </a:prstGeom>
          <a:noFill/>
          <a:ln w="28575">
            <a:solidFill>
              <a:srgbClr val="FF99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5856" name="Line 45"/>
          <p:cNvSpPr>
            <a:spLocks noChangeAspect="1" noChangeShapeType="1"/>
          </p:cNvSpPr>
          <p:nvPr/>
        </p:nvSpPr>
        <p:spPr bwMode="auto">
          <a:xfrm>
            <a:off x="6907213" y="4273550"/>
            <a:ext cx="277812" cy="352425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7" name="Text Box 46"/>
          <p:cNvSpPr txBox="1">
            <a:spLocks noChangeAspect="1" noChangeArrowheads="1"/>
          </p:cNvSpPr>
          <p:nvPr/>
        </p:nvSpPr>
        <p:spPr bwMode="auto">
          <a:xfrm>
            <a:off x="6400800" y="1527175"/>
            <a:ext cx="714375" cy="492125"/>
          </a:xfrm>
          <a:prstGeom prst="rect">
            <a:avLst/>
          </a:prstGeom>
          <a:solidFill>
            <a:srgbClr val="FFFFFF"/>
          </a:solidFill>
          <a:ln w="12700" algn="ctr">
            <a:solidFill>
              <a:srgbClr val="FF9900"/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solidFill>
                  <a:srgbClr val="000000"/>
                </a:solidFill>
                <a:latin typeface="Georgia" panose="02040502050405020303" pitchFamily="18" charset="0"/>
                <a:ea typeface="宋体" panose="02010600030101010101" pitchFamily="2" charset="-122"/>
              </a:rPr>
              <a:t>2D display </a:t>
            </a:r>
            <a:endParaRPr lang="en-US" altLang="en-US" sz="1400"/>
          </a:p>
        </p:txBody>
      </p:sp>
      <p:sp>
        <p:nvSpPr>
          <p:cNvPr id="35858" name="Line 47"/>
          <p:cNvSpPr>
            <a:spLocks noChangeAspect="1" noChangeShapeType="1"/>
          </p:cNvSpPr>
          <p:nvPr/>
        </p:nvSpPr>
        <p:spPr bwMode="auto">
          <a:xfrm>
            <a:off x="6907213" y="2012950"/>
            <a:ext cx="104775" cy="439738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9" name="Text Box 48"/>
          <p:cNvSpPr txBox="1">
            <a:spLocks noChangeAspect="1" noChangeArrowheads="1"/>
          </p:cNvSpPr>
          <p:nvPr/>
        </p:nvSpPr>
        <p:spPr bwMode="auto">
          <a:xfrm>
            <a:off x="5791200" y="2398713"/>
            <a:ext cx="782638" cy="498475"/>
          </a:xfrm>
          <a:prstGeom prst="rect">
            <a:avLst/>
          </a:prstGeom>
          <a:solidFill>
            <a:srgbClr val="FFFFFF"/>
          </a:solidFill>
          <a:ln w="12700" algn="ctr">
            <a:solidFill>
              <a:srgbClr val="FF9900"/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solidFill>
                  <a:srgbClr val="000000"/>
                </a:solidFill>
                <a:latin typeface="Georgia" panose="02040502050405020303" pitchFamily="18" charset="0"/>
                <a:ea typeface="宋体" panose="02010600030101010101" pitchFamily="2" charset="-122"/>
              </a:rPr>
              <a:t>3D display </a:t>
            </a:r>
            <a:endParaRPr lang="en-US" altLang="en-US" sz="1400"/>
          </a:p>
        </p:txBody>
      </p:sp>
      <p:sp>
        <p:nvSpPr>
          <p:cNvPr id="35860" name="Line 49"/>
          <p:cNvSpPr>
            <a:spLocks noChangeAspect="1" noChangeShapeType="1"/>
          </p:cNvSpPr>
          <p:nvPr/>
        </p:nvSpPr>
        <p:spPr bwMode="auto">
          <a:xfrm>
            <a:off x="6221413" y="2871788"/>
            <a:ext cx="333375" cy="314325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5861" name="Picture 50" descr="two_snakes_cropped"/>
          <p:cNvPicPr>
            <a:picLocks noChangeAspect="1" noChangeArrowheads="1"/>
          </p:cNvPicPr>
          <p:nvPr/>
        </p:nvPicPr>
        <p:blipFill>
          <a:blip r:embed="rId8">
            <a:lum bright="12000" contrast="1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400" y="4132263"/>
            <a:ext cx="598488" cy="1003300"/>
          </a:xfrm>
          <a:prstGeom prst="rect">
            <a:avLst/>
          </a:prstGeom>
          <a:noFill/>
          <a:ln w="28575">
            <a:solidFill>
              <a:srgbClr val="FF99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62" name="Line 51"/>
          <p:cNvSpPr>
            <a:spLocks noChangeAspect="1" noChangeShapeType="1"/>
          </p:cNvSpPr>
          <p:nvPr/>
        </p:nvSpPr>
        <p:spPr bwMode="auto">
          <a:xfrm>
            <a:off x="6316663" y="5332413"/>
            <a:ext cx="314325" cy="68262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3" name="Line 52"/>
          <p:cNvSpPr>
            <a:spLocks noChangeAspect="1" noChangeShapeType="1"/>
          </p:cNvSpPr>
          <p:nvPr/>
        </p:nvSpPr>
        <p:spPr bwMode="auto">
          <a:xfrm flipH="1" flipV="1">
            <a:off x="7518400" y="5295900"/>
            <a:ext cx="419100" cy="93663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4" name="Oval 53"/>
          <p:cNvSpPr>
            <a:spLocks noChangeAspect="1" noChangeArrowheads="1"/>
          </p:cNvSpPr>
          <p:nvPr/>
        </p:nvSpPr>
        <p:spPr bwMode="auto">
          <a:xfrm>
            <a:off x="7985125" y="3540125"/>
            <a:ext cx="609600" cy="430213"/>
          </a:xfrm>
          <a:prstGeom prst="ellipse">
            <a:avLst/>
          </a:prstGeom>
          <a:noFill/>
          <a:ln w="28575">
            <a:solidFill>
              <a:srgbClr val="FF99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5865" name="Line 54"/>
          <p:cNvSpPr>
            <a:spLocks noChangeAspect="1" noChangeShapeType="1"/>
          </p:cNvSpPr>
          <p:nvPr/>
        </p:nvSpPr>
        <p:spPr bwMode="auto">
          <a:xfrm>
            <a:off x="8547100" y="3856038"/>
            <a:ext cx="238125" cy="276225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5866" name="Picture 5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28575"/>
            <a:ext cx="4445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7" name="Picture 5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913" y="0"/>
            <a:ext cx="4127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8" name="Picture 5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188" y="0"/>
            <a:ext cx="465137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69" name="Text Box 58"/>
          <p:cNvSpPr txBox="1">
            <a:spLocks noChangeArrowheads="1"/>
          </p:cNvSpPr>
          <p:nvPr/>
        </p:nvSpPr>
        <p:spPr bwMode="auto">
          <a:xfrm>
            <a:off x="190500" y="6229350"/>
            <a:ext cx="68786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In collaboration with Russell H. Taylor ERC-CISST, JHU</a:t>
            </a:r>
          </a:p>
        </p:txBody>
      </p:sp>
      <p:pic>
        <p:nvPicPr>
          <p:cNvPr id="35870" name="Picture 5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0" y="6149975"/>
            <a:ext cx="4127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71" name="Text Box 60"/>
          <p:cNvSpPr txBox="1">
            <a:spLocks noChangeArrowheads="1"/>
          </p:cNvSpPr>
          <p:nvPr/>
        </p:nvSpPr>
        <p:spPr bwMode="auto">
          <a:xfrm>
            <a:off x="133350" y="701675"/>
            <a:ext cx="3629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Ankur Kapoor telemanipulation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663" y="6634163"/>
            <a:ext cx="576262" cy="1762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BCA7E96E-9804-4077-BBC0-D2EE5943EB2A}" type="slidenum">
              <a:rPr lang="en-US" altLang="zh-CN" sz="1400">
                <a:ea typeface="宋体" panose="02010600030101010101" pitchFamily="2" charset="-122"/>
              </a:rPr>
              <a:pPr algn="l">
                <a:spcBef>
                  <a:spcPct val="0"/>
                </a:spcBef>
                <a:buFontTx/>
                <a:buNone/>
              </a:pPr>
              <a:t>4</a:t>
            </a:fld>
            <a:endParaRPr lang="en-US" altLang="zh-CN" sz="1400">
              <a:ea typeface="宋体" panose="02010600030101010101" pitchFamily="2" charset="-122"/>
            </a:endParaRPr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 system for MIS of the Throat</a:t>
            </a:r>
            <a:endParaRPr lang="en-US" altLang="en-US" sz="2000" smtClean="0"/>
          </a:p>
        </p:txBody>
      </p:sp>
      <p:pic>
        <p:nvPicPr>
          <p:cNvPr id="36868" name="Picture 6" descr="vert3_smal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779463"/>
            <a:ext cx="1470025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63" y="28575"/>
            <a:ext cx="669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 Box 11"/>
          <p:cNvSpPr txBox="1">
            <a:spLocks noChangeArrowheads="1"/>
          </p:cNvSpPr>
          <p:nvPr/>
        </p:nvSpPr>
        <p:spPr bwMode="auto">
          <a:xfrm>
            <a:off x="157163" y="6359525"/>
            <a:ext cx="76104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/>
              <a:t>In collaboration with Ankur Kapoor and Russell Taylor JHU ERC-CISST</a:t>
            </a:r>
          </a:p>
        </p:txBody>
      </p:sp>
      <p:pic>
        <p:nvPicPr>
          <p:cNvPr id="36871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00" y="0"/>
            <a:ext cx="595313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488" y="6397625"/>
            <a:ext cx="22383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8" y="9525"/>
            <a:ext cx="685800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1967" name="snake_axial_rotation.wmv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3625" y="876300"/>
            <a:ext cx="3487738" cy="2206625"/>
          </a:xfrm>
        </p:spPr>
      </p:pic>
      <p:pic>
        <p:nvPicPr>
          <p:cNvPr id="381968" name="tying_knot.wmv">
            <a:hlinkClick r:id="" action="ppaction://media"/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795338"/>
            <a:ext cx="3171825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1969" name="20090110_JHU_trial_robot_knot_3_2xSpeed.wmv">
            <a:hlinkClick r:id="" action="ppaction://media"/>
          </p:cNvPr>
          <p:cNvPicPr>
            <a:picLocks noChangeAspect="1" noChangeArrowheads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50" y="3228975"/>
            <a:ext cx="5362575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77" name="Group 18"/>
          <p:cNvGrpSpPr>
            <a:grpSpLocks/>
          </p:cNvGrpSpPr>
          <p:nvPr/>
        </p:nvGrpSpPr>
        <p:grpSpPr bwMode="auto">
          <a:xfrm>
            <a:off x="87313" y="3284538"/>
            <a:ext cx="1600200" cy="3027362"/>
            <a:chOff x="100" y="2068"/>
            <a:chExt cx="1008" cy="1907"/>
          </a:xfrm>
        </p:grpSpPr>
        <p:pic>
          <p:nvPicPr>
            <p:cNvPr id="36882" name="Picture 19"/>
            <p:cNvPicPr>
              <a:picLocks noChangeAspect="1" noChangeArrowheads="1"/>
            </p:cNvPicPr>
            <p:nvPr/>
          </p:nvPicPr>
          <p:blipFill>
            <a:blip r:embed="rId16">
              <a:lum bright="12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" y="2068"/>
              <a:ext cx="501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3" name="Picture 20"/>
            <p:cNvPicPr>
              <a:picLocks noChangeAspect="1" noChangeArrowheads="1"/>
            </p:cNvPicPr>
            <p:nvPr/>
          </p:nvPicPr>
          <p:blipFill>
            <a:blip r:embed="rId17">
              <a:lum bright="12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" y="2068"/>
              <a:ext cx="501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4" name="Picture 21"/>
            <p:cNvPicPr>
              <a:picLocks noChangeAspect="1" noChangeArrowheads="1"/>
            </p:cNvPicPr>
            <p:nvPr/>
          </p:nvPicPr>
          <p:blipFill>
            <a:blip r:embed="rId18">
              <a:lum bright="12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" y="2541"/>
              <a:ext cx="505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5" name="Picture 22"/>
            <p:cNvPicPr>
              <a:picLocks noChangeAspect="1" noChangeArrowheads="1"/>
            </p:cNvPicPr>
            <p:nvPr/>
          </p:nvPicPr>
          <p:blipFill>
            <a:blip r:embed="rId19">
              <a:lum bright="12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" y="3012"/>
              <a:ext cx="506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6" name="Picture 23"/>
            <p:cNvPicPr>
              <a:picLocks noChangeAspect="1" noChangeArrowheads="1"/>
            </p:cNvPicPr>
            <p:nvPr/>
          </p:nvPicPr>
          <p:blipFill>
            <a:blip r:embed="rId20">
              <a:lum bright="12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" y="3016"/>
              <a:ext cx="506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7" name="Picture 24"/>
            <p:cNvPicPr>
              <a:picLocks noChangeAspect="1" noChangeArrowheads="1"/>
            </p:cNvPicPr>
            <p:nvPr/>
          </p:nvPicPr>
          <p:blipFill>
            <a:blip r:embed="rId21">
              <a:lum bright="12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" y="3484"/>
              <a:ext cx="506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8" name="Picture 25"/>
            <p:cNvPicPr>
              <a:picLocks noChangeAspect="1" noChangeArrowheads="1"/>
            </p:cNvPicPr>
            <p:nvPr/>
          </p:nvPicPr>
          <p:blipFill>
            <a:blip r:embed="rId22">
              <a:lum bright="12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" y="2532"/>
              <a:ext cx="490" cy="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9" name="Picture 26"/>
            <p:cNvPicPr>
              <a:picLocks noChangeAspect="1" noChangeArrowheads="1"/>
            </p:cNvPicPr>
            <p:nvPr/>
          </p:nvPicPr>
          <p:blipFill>
            <a:blip r:embed="rId23">
              <a:lum bright="12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" y="3484"/>
              <a:ext cx="48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878" name="Line 27"/>
          <p:cNvSpPr>
            <a:spLocks noChangeShapeType="1"/>
          </p:cNvSpPr>
          <p:nvPr/>
        </p:nvSpPr>
        <p:spPr bwMode="auto">
          <a:xfrm flipV="1">
            <a:off x="7916863" y="5151438"/>
            <a:ext cx="393700" cy="227012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9" name="Line 28"/>
          <p:cNvSpPr>
            <a:spLocks noChangeShapeType="1"/>
          </p:cNvSpPr>
          <p:nvPr/>
        </p:nvSpPr>
        <p:spPr bwMode="auto">
          <a:xfrm>
            <a:off x="7937500" y="5130800"/>
            <a:ext cx="355600" cy="227013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0" name="Line 29"/>
          <p:cNvSpPr>
            <a:spLocks noChangeShapeType="1"/>
          </p:cNvSpPr>
          <p:nvPr/>
        </p:nvSpPr>
        <p:spPr bwMode="auto">
          <a:xfrm>
            <a:off x="7899400" y="3492500"/>
            <a:ext cx="92075" cy="795338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1" name="Freeform 30"/>
          <p:cNvSpPr>
            <a:spLocks/>
          </p:cNvSpPr>
          <p:nvPr/>
        </p:nvSpPr>
        <p:spPr bwMode="auto">
          <a:xfrm>
            <a:off x="7772400" y="3554413"/>
            <a:ext cx="412750" cy="425450"/>
          </a:xfrm>
          <a:custGeom>
            <a:avLst/>
            <a:gdLst>
              <a:gd name="T0" fmla="*/ 0 w 260"/>
              <a:gd name="T1" fmla="*/ 2147483646 h 268"/>
              <a:gd name="T2" fmla="*/ 2147483646 w 260"/>
              <a:gd name="T3" fmla="*/ 2147483646 h 268"/>
              <a:gd name="T4" fmla="*/ 2147483646 w 260"/>
              <a:gd name="T5" fmla="*/ 2147483646 h 268"/>
              <a:gd name="T6" fmla="*/ 2147483646 w 260"/>
              <a:gd name="T7" fmla="*/ 2147483646 h 268"/>
              <a:gd name="T8" fmla="*/ 2147483646 w 260"/>
              <a:gd name="T9" fmla="*/ 2147483646 h 268"/>
              <a:gd name="T10" fmla="*/ 2147483646 w 260"/>
              <a:gd name="T11" fmla="*/ 2147483646 h 268"/>
              <a:gd name="T12" fmla="*/ 2147483646 w 260"/>
              <a:gd name="T13" fmla="*/ 2147483646 h 268"/>
              <a:gd name="T14" fmla="*/ 2147483646 w 260"/>
              <a:gd name="T15" fmla="*/ 2147483646 h 268"/>
              <a:gd name="T16" fmla="*/ 2147483646 w 260"/>
              <a:gd name="T17" fmla="*/ 2147483646 h 268"/>
              <a:gd name="T18" fmla="*/ 2147483646 w 260"/>
              <a:gd name="T19" fmla="*/ 2147483646 h 26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60"/>
              <a:gd name="T31" fmla="*/ 0 h 268"/>
              <a:gd name="T32" fmla="*/ 260 w 260"/>
              <a:gd name="T33" fmla="*/ 268 h 26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60" h="268">
                <a:moveTo>
                  <a:pt x="0" y="244"/>
                </a:moveTo>
                <a:cubicBezTo>
                  <a:pt x="82" y="256"/>
                  <a:pt x="165" y="268"/>
                  <a:pt x="207" y="261"/>
                </a:cubicBezTo>
                <a:cubicBezTo>
                  <a:pt x="249" y="254"/>
                  <a:pt x="260" y="227"/>
                  <a:pt x="253" y="203"/>
                </a:cubicBezTo>
                <a:cubicBezTo>
                  <a:pt x="246" y="179"/>
                  <a:pt x="202" y="134"/>
                  <a:pt x="167" y="117"/>
                </a:cubicBezTo>
                <a:cubicBezTo>
                  <a:pt x="132" y="100"/>
                  <a:pt x="60" y="93"/>
                  <a:pt x="40" y="100"/>
                </a:cubicBezTo>
                <a:cubicBezTo>
                  <a:pt x="20" y="107"/>
                  <a:pt x="26" y="147"/>
                  <a:pt x="46" y="157"/>
                </a:cubicBezTo>
                <a:cubicBezTo>
                  <a:pt x="66" y="167"/>
                  <a:pt x="132" y="175"/>
                  <a:pt x="161" y="163"/>
                </a:cubicBezTo>
                <a:cubicBezTo>
                  <a:pt x="190" y="151"/>
                  <a:pt x="213" y="107"/>
                  <a:pt x="219" y="82"/>
                </a:cubicBezTo>
                <a:cubicBezTo>
                  <a:pt x="225" y="57"/>
                  <a:pt x="208" y="26"/>
                  <a:pt x="196" y="13"/>
                </a:cubicBezTo>
                <a:cubicBezTo>
                  <a:pt x="184" y="0"/>
                  <a:pt x="167" y="1"/>
                  <a:pt x="150" y="2"/>
                </a:cubicBezTo>
              </a:path>
            </a:pathLst>
          </a:custGeom>
          <a:noFill/>
          <a:ln w="9525">
            <a:solidFill>
              <a:srgbClr val="FF3300"/>
            </a:solidFill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900" fill="hold"/>
                                        <p:tgtEl>
                                          <p:spTgt spid="3819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791" fill="hold"/>
                                        <p:tgtEl>
                                          <p:spTgt spid="3819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466" fill="hold"/>
                                        <p:tgtEl>
                                          <p:spTgt spid="3819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1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8196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819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819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1967"/>
                  </p:tgtEl>
                </p:cond>
              </p:nextCondLst>
            </p:seq>
            <p:video>
              <p:cMediaNode mute="1">
                <p:cTn id="1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8196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819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819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196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819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3819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1969"/>
                  </p:tgtEl>
                </p:cond>
              </p:nextCondLst>
            </p:seq>
            <p:video>
              <p:cMediaNode mute="1">
                <p:cTn id="28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8196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ke_microcap_250_micron-Vmax0.05mm_cropp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2251" y="738187"/>
            <a:ext cx="4048124" cy="3036093"/>
          </a:xfrm>
          <a:prstGeom prst="rect">
            <a:avLst/>
          </a:prstGeom>
        </p:spPr>
      </p:pic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720725" y="68263"/>
            <a:ext cx="8423275" cy="576262"/>
          </a:xfrm>
        </p:spPr>
        <p:txBody>
          <a:bodyPr/>
          <a:lstStyle/>
          <a:p>
            <a:pPr eaLnBrk="1" hangingPunct="1"/>
            <a:r>
              <a:rPr lang="en-US" altLang="en-US" smtClean="0"/>
              <a:t>Control &amp; Modeling Challenges for µ-surgery</a:t>
            </a: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477000"/>
            <a:ext cx="2133600" cy="244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07AAD3DC-5382-4FB8-84E9-8DFEBDFD7BB8}" type="slidenum">
              <a:rPr lang="en-US" altLang="zh-CN" sz="1400">
                <a:ea typeface="宋体" panose="02010600030101010101" pitchFamily="2" charset="-122"/>
              </a:rPr>
              <a:pPr algn="l">
                <a:spcBef>
                  <a:spcPct val="0"/>
                </a:spcBef>
                <a:buFontTx/>
                <a:buNone/>
              </a:pPr>
              <a:t>5</a:t>
            </a:fld>
            <a:endParaRPr lang="en-US" altLang="zh-CN" sz="1400">
              <a:ea typeface="宋体" panose="02010600030101010101" pitchFamily="2" charset="-122"/>
            </a:endParaRPr>
          </a:p>
        </p:txBody>
      </p:sp>
      <p:cxnSp>
        <p:nvCxnSpPr>
          <p:cNvPr id="37894" name="Straight Connector 10"/>
          <p:cNvCxnSpPr>
            <a:cxnSpLocks noChangeShapeType="1"/>
          </p:cNvCxnSpPr>
          <p:nvPr/>
        </p:nvCxnSpPr>
        <p:spPr bwMode="auto">
          <a:xfrm rot="5400000" flipH="1" flipV="1">
            <a:off x="3050381" y="3888582"/>
            <a:ext cx="369887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895" name="Straight Connector 11"/>
          <p:cNvCxnSpPr>
            <a:cxnSpLocks noChangeShapeType="1"/>
          </p:cNvCxnSpPr>
          <p:nvPr/>
        </p:nvCxnSpPr>
        <p:spPr bwMode="auto">
          <a:xfrm rot="5400000" flipH="1" flipV="1">
            <a:off x="3182144" y="3890169"/>
            <a:ext cx="369888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896" name="TextBox 12"/>
          <p:cNvSpPr txBox="1">
            <a:spLocks noChangeArrowheads="1"/>
          </p:cNvSpPr>
          <p:nvPr/>
        </p:nvSpPr>
        <p:spPr bwMode="auto">
          <a:xfrm>
            <a:off x="2214563" y="3698875"/>
            <a:ext cx="1035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250 </a:t>
            </a:r>
            <a:r>
              <a:rPr lang="en-US" altLang="en-US" sz="1800">
                <a:solidFill>
                  <a:srgbClr val="FF0000"/>
                </a:solidFill>
                <a:sym typeface="Symbol" panose="05050102010706020507" pitchFamily="18" charset="2"/>
              </a:rPr>
              <a:t></a:t>
            </a:r>
            <a:r>
              <a:rPr lang="en-US" altLang="en-US" sz="1800">
                <a:solidFill>
                  <a:srgbClr val="FF0000"/>
                </a:solidFill>
              </a:rPr>
              <a:t>m</a:t>
            </a:r>
          </a:p>
        </p:txBody>
      </p:sp>
      <p:cxnSp>
        <p:nvCxnSpPr>
          <p:cNvPr id="37897" name="Straight Arrow Connector 13"/>
          <p:cNvCxnSpPr>
            <a:cxnSpLocks noChangeShapeType="1"/>
          </p:cNvCxnSpPr>
          <p:nvPr/>
        </p:nvCxnSpPr>
        <p:spPr bwMode="auto">
          <a:xfrm flipV="1">
            <a:off x="3370263" y="4003675"/>
            <a:ext cx="277812" cy="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898" name="Straight Connector 14"/>
          <p:cNvCxnSpPr>
            <a:cxnSpLocks noChangeShapeType="1"/>
          </p:cNvCxnSpPr>
          <p:nvPr/>
        </p:nvCxnSpPr>
        <p:spPr bwMode="auto">
          <a:xfrm rot="10800000">
            <a:off x="1760538" y="4000500"/>
            <a:ext cx="1477962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20"/>
          <p:cNvCxnSpPr/>
          <p:nvPr/>
        </p:nvCxnSpPr>
        <p:spPr>
          <a:xfrm>
            <a:off x="3221038" y="4003675"/>
            <a:ext cx="203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901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567" y="4357687"/>
            <a:ext cx="4873625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250microns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24401" y="738187"/>
            <a:ext cx="4085958" cy="3064469"/>
          </a:xfrm>
          <a:prstGeom prst="rect">
            <a:avLst/>
          </a:prstGeom>
        </p:spPr>
      </p:pic>
      <p:pic>
        <p:nvPicPr>
          <p:cNvPr id="7" name="Snake_omni_fast_cropped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1464" y="4233071"/>
            <a:ext cx="3425824" cy="2569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8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 mute="1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477000"/>
            <a:ext cx="2133600" cy="244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CAA815FD-8C6F-4B56-9655-52290DF7F6FB}" type="slidenum">
              <a:rPr lang="en-US" altLang="zh-CN" sz="1400">
                <a:ea typeface="宋体" panose="02010600030101010101" pitchFamily="2" charset="-122"/>
              </a:rPr>
              <a:pPr algn="l">
                <a:spcBef>
                  <a:spcPct val="0"/>
                </a:spcBef>
                <a:buFontTx/>
                <a:buNone/>
              </a:pPr>
              <a:t>6</a:t>
            </a:fld>
            <a:endParaRPr lang="en-US" altLang="zh-CN" sz="1400">
              <a:ea typeface="宋体" panose="02010600030101010101" pitchFamily="2" charset="-122"/>
            </a:endParaRPr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13"/>
          <a:stretch>
            <a:fillRect/>
          </a:stretch>
        </p:blipFill>
        <p:spPr bwMode="auto">
          <a:xfrm>
            <a:off x="0" y="711200"/>
            <a:ext cx="3430588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2782888"/>
            <a:ext cx="3190875" cy="407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 Box 4"/>
          <p:cNvSpPr txBox="1">
            <a:spLocks noChangeArrowheads="1"/>
          </p:cNvSpPr>
          <p:nvPr/>
        </p:nvSpPr>
        <p:spPr bwMode="auto">
          <a:xfrm>
            <a:off x="476250" y="87312"/>
            <a:ext cx="792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/>
              <a:t>Examples of Palpating, Localizing “tumors” and Building Stiffness Maps</a:t>
            </a:r>
          </a:p>
        </p:txBody>
      </p:sp>
      <p:pic>
        <p:nvPicPr>
          <p:cNvPr id="8" name="Prostate_palp_1_w_indication_blue4xspeedup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870200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TextBox 6"/>
          <p:cNvSpPr txBox="1">
            <a:spLocks noChangeArrowheads="1"/>
          </p:cNvSpPr>
          <p:nvPr/>
        </p:nvSpPr>
        <p:spPr bwMode="auto">
          <a:xfrm>
            <a:off x="4348163" y="711200"/>
            <a:ext cx="4795837" cy="178435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3038" indent="-1730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200" dirty="0"/>
              <a:t>Exploratory manipulation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200" dirty="0"/>
              <a:t>Estimation of wrenches at unknown location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200" dirty="0"/>
              <a:t>Bracing /Whole arm manipulation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200" dirty="0"/>
              <a:t>Multi-point Contact </a:t>
            </a:r>
          </a:p>
        </p:txBody>
      </p:sp>
      <p:graphicFrame>
        <p:nvGraphicFramePr>
          <p:cNvPr id="38920" name="Object 67"/>
          <p:cNvGraphicFramePr>
            <a:graphicFrameLocks noChangeAspect="1"/>
          </p:cNvGraphicFramePr>
          <p:nvPr/>
        </p:nvGraphicFramePr>
        <p:xfrm>
          <a:off x="3597275" y="1319213"/>
          <a:ext cx="649288" cy="140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9" name="Clip" r:id="rId8" imgW="1857375" imgH="3995738" progId="MS_ClipArt_Gallery.5">
                  <p:embed/>
                </p:oleObj>
              </mc:Choice>
              <mc:Fallback>
                <p:oleObj name="Clip" r:id="rId8" imgW="1857375" imgH="3995738" progId="MS_ClipArt_Gallery.5">
                  <p:embed/>
                  <p:pic>
                    <p:nvPicPr>
                      <p:cNvPr id="0" name="Object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7275" y="1319213"/>
                        <a:ext cx="649288" cy="1403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REP_LD_x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3636963"/>
            <a:ext cx="4175125" cy="234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itle 1"/>
          <p:cNvSpPr>
            <a:spLocks noGrp="1"/>
          </p:cNvSpPr>
          <p:nvPr>
            <p:ph type="title"/>
          </p:nvPr>
        </p:nvSpPr>
        <p:spPr>
          <a:xfrm>
            <a:off x="746125" y="0"/>
            <a:ext cx="7726363" cy="576263"/>
          </a:xfrm>
        </p:spPr>
        <p:txBody>
          <a:bodyPr/>
          <a:lstStyle/>
          <a:p>
            <a:pPr eaLnBrk="1" hangingPunct="1"/>
            <a:r>
              <a:rPr lang="en-US" altLang="en-US" smtClean="0"/>
              <a:t>In-Vivo Sensory-Aided SPA Surgery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663" y="6562725"/>
            <a:ext cx="465137" cy="247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F8E5D019-87E3-426E-AAF9-AC1D51767D17}" type="slidenum">
              <a:rPr lang="en-US" altLang="zh-CN" sz="1400">
                <a:ea typeface="宋体" panose="02010600030101010101" pitchFamily="2" charset="-122"/>
              </a:rPr>
              <a:pPr algn="l">
                <a:spcBef>
                  <a:spcPct val="0"/>
                </a:spcBef>
                <a:buFontTx/>
                <a:buNone/>
              </a:pPr>
              <a:t>7</a:t>
            </a:fld>
            <a:endParaRPr lang="en-US" altLang="zh-CN" sz="1400">
              <a:ea typeface="宋体" panose="02010600030101010101" pitchFamily="2" charset="-122"/>
            </a:endParaRPr>
          </a:p>
        </p:txBody>
      </p:sp>
      <p:pic>
        <p:nvPicPr>
          <p:cNvPr id="39941" name="Picture 1" descr="au_system.tif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5" t="4250" r="29079" b="5054"/>
          <a:stretch>
            <a:fillRect/>
          </a:stretch>
        </p:blipFill>
        <p:spPr bwMode="auto">
          <a:xfrm rot="18080206" flipH="1">
            <a:off x="867569" y="-946944"/>
            <a:ext cx="3051175" cy="443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1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300" y="0"/>
            <a:ext cx="5207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943" name="Group 52"/>
          <p:cNvGrpSpPr>
            <a:grpSpLocks/>
          </p:cNvGrpSpPr>
          <p:nvPr/>
        </p:nvGrpSpPr>
        <p:grpSpPr bwMode="auto">
          <a:xfrm>
            <a:off x="5105400" y="828675"/>
            <a:ext cx="3657600" cy="3429000"/>
            <a:chOff x="4942840" y="838518"/>
            <a:chExt cx="3657600" cy="3429000"/>
          </a:xfrm>
        </p:grpSpPr>
        <p:sp>
          <p:nvSpPr>
            <p:cNvPr id="39956" name="Line 96"/>
            <p:cNvSpPr>
              <a:spLocks noChangeShapeType="1"/>
            </p:cNvSpPr>
            <p:nvPr/>
          </p:nvSpPr>
          <p:spPr bwMode="auto">
            <a:xfrm flipV="1">
              <a:off x="6066790" y="1587818"/>
              <a:ext cx="762000" cy="8382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39957" name="Picture 9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2390" y="1046481"/>
              <a:ext cx="3027363" cy="304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58" name="Freeform 98"/>
            <p:cNvSpPr>
              <a:spLocks/>
            </p:cNvSpPr>
            <p:nvPr/>
          </p:nvSpPr>
          <p:spPr bwMode="auto">
            <a:xfrm rot="3583840">
              <a:off x="5550059" y="4027012"/>
              <a:ext cx="277812" cy="127000"/>
            </a:xfrm>
            <a:custGeom>
              <a:avLst/>
              <a:gdLst>
                <a:gd name="T0" fmla="*/ 2147483646 w 372"/>
                <a:gd name="T1" fmla="*/ 0 h 24"/>
                <a:gd name="T2" fmla="*/ 0 w 372"/>
                <a:gd name="T3" fmla="*/ 2147483646 h 24"/>
                <a:gd name="T4" fmla="*/ 0 60000 65536"/>
                <a:gd name="T5" fmla="*/ 0 60000 65536"/>
                <a:gd name="T6" fmla="*/ 0 w 372"/>
                <a:gd name="T7" fmla="*/ 0 h 24"/>
                <a:gd name="T8" fmla="*/ 372 w 372"/>
                <a:gd name="T9" fmla="*/ 24 h 2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72" h="24">
                  <a:moveTo>
                    <a:pt x="372" y="0"/>
                  </a:moveTo>
                  <a:lnTo>
                    <a:pt x="0" y="24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59" name="Text Box 99"/>
            <p:cNvSpPr txBox="1">
              <a:spLocks noChangeArrowheads="1"/>
            </p:cNvSpPr>
            <p:nvPr/>
          </p:nvSpPr>
          <p:spPr bwMode="auto">
            <a:xfrm>
              <a:off x="5806440" y="4078606"/>
              <a:ext cx="812800" cy="188912"/>
            </a:xfrm>
            <a:prstGeom prst="rect">
              <a:avLst/>
            </a:prstGeom>
            <a:solidFill>
              <a:srgbClr val="99FF99"/>
            </a:solidFill>
            <a:ln>
              <a:noFill/>
            </a:ln>
            <a:effectLst>
              <a:prstShdw prst="shdw17" dist="17961" dir="2700000">
                <a:srgbClr val="5C995C"/>
              </a:prstShdw>
            </a:effectLst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cs typeface="Times New Roman" panose="02020603050405020304" pitchFamily="18" charset="0"/>
                </a:rPr>
                <a:t>Gripper</a:t>
              </a:r>
              <a:endParaRPr lang="en-US" altLang="en-US" sz="1200"/>
            </a:p>
          </p:txBody>
        </p:sp>
        <p:sp>
          <p:nvSpPr>
            <p:cNvPr id="39960" name="Text Box 100"/>
            <p:cNvSpPr txBox="1">
              <a:spLocks noChangeArrowheads="1"/>
            </p:cNvSpPr>
            <p:nvPr/>
          </p:nvSpPr>
          <p:spPr bwMode="auto">
            <a:xfrm>
              <a:off x="6031865" y="3829368"/>
              <a:ext cx="1120775" cy="209550"/>
            </a:xfrm>
            <a:prstGeom prst="rect">
              <a:avLst/>
            </a:prstGeom>
            <a:solidFill>
              <a:srgbClr val="99FF99"/>
            </a:solidFill>
            <a:ln>
              <a:noFill/>
            </a:ln>
            <a:effectLst>
              <a:prstShdw prst="shdw17" dist="17961" dir="2700000">
                <a:srgbClr val="5C995C"/>
              </a:prstShdw>
            </a:effectLst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cs typeface="Times New Roman" panose="02020603050405020304" pitchFamily="18" charset="0"/>
                </a:rPr>
                <a:t>One-DOF wrist</a:t>
              </a:r>
              <a:endParaRPr lang="en-US" altLang="en-US" sz="1200"/>
            </a:p>
          </p:txBody>
        </p:sp>
        <p:sp>
          <p:nvSpPr>
            <p:cNvPr id="39961" name="Text Box 101"/>
            <p:cNvSpPr txBox="1">
              <a:spLocks noChangeArrowheads="1"/>
            </p:cNvSpPr>
            <p:nvPr/>
          </p:nvSpPr>
          <p:spPr bwMode="auto">
            <a:xfrm>
              <a:off x="5781040" y="3429318"/>
              <a:ext cx="2286000" cy="228600"/>
            </a:xfrm>
            <a:prstGeom prst="rect">
              <a:avLst/>
            </a:prstGeom>
            <a:solidFill>
              <a:srgbClr val="99FF99"/>
            </a:solidFill>
            <a:ln>
              <a:noFill/>
            </a:ln>
            <a:effectLst>
              <a:prstShdw prst="shdw17" dist="17961" dir="2700000">
                <a:srgbClr val="5C995C"/>
              </a:prstShdw>
            </a:effectLst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cs typeface="Times New Roman" panose="02020603050405020304" pitchFamily="18" charset="0"/>
                </a:rPr>
                <a:t>Four-DOF continuum snake arm</a:t>
              </a:r>
              <a:endParaRPr lang="en-US" altLang="en-US" sz="1200"/>
            </a:p>
          </p:txBody>
        </p:sp>
        <p:sp>
          <p:nvSpPr>
            <p:cNvPr id="39962" name="Freeform 102"/>
            <p:cNvSpPr>
              <a:spLocks/>
            </p:cNvSpPr>
            <p:nvPr/>
          </p:nvSpPr>
          <p:spPr bwMode="auto">
            <a:xfrm flipV="1">
              <a:off x="5533390" y="3767456"/>
              <a:ext cx="495300" cy="44450"/>
            </a:xfrm>
            <a:custGeom>
              <a:avLst/>
              <a:gdLst>
                <a:gd name="T0" fmla="*/ 2147483646 w 781"/>
                <a:gd name="T1" fmla="*/ 0 h 113"/>
                <a:gd name="T2" fmla="*/ 0 w 781"/>
                <a:gd name="T3" fmla="*/ 0 h 113"/>
                <a:gd name="T4" fmla="*/ 0 60000 65536"/>
                <a:gd name="T5" fmla="*/ 0 60000 65536"/>
                <a:gd name="T6" fmla="*/ 0 w 781"/>
                <a:gd name="T7" fmla="*/ 0 h 113"/>
                <a:gd name="T8" fmla="*/ 781 w 781"/>
                <a:gd name="T9" fmla="*/ 113 h 11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81" h="113">
                  <a:moveTo>
                    <a:pt x="781" y="0"/>
                  </a:moveTo>
                  <a:lnTo>
                    <a:pt x="0" y="113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3" name="Text Box 103"/>
            <p:cNvSpPr txBox="1">
              <a:spLocks noChangeArrowheads="1"/>
            </p:cNvSpPr>
            <p:nvPr/>
          </p:nvSpPr>
          <p:spPr bwMode="auto">
            <a:xfrm>
              <a:off x="7762240" y="2438718"/>
              <a:ext cx="762000" cy="381000"/>
            </a:xfrm>
            <a:prstGeom prst="rect">
              <a:avLst/>
            </a:prstGeom>
            <a:solidFill>
              <a:srgbClr val="99FF99"/>
            </a:solidFill>
            <a:ln>
              <a:noFill/>
            </a:ln>
            <a:effectLst>
              <a:prstShdw prst="shdw17" dist="17961" dir="2700000">
                <a:srgbClr val="5C995C"/>
              </a:prstShdw>
            </a:effectLst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cs typeface="Times New Roman" panose="02020603050405020304" pitchFamily="18" charset="0"/>
                </a:rPr>
                <a:t>Flexible stem</a:t>
              </a:r>
              <a:endParaRPr lang="en-US" altLang="en-US" sz="1200"/>
            </a:p>
          </p:txBody>
        </p:sp>
        <p:sp>
          <p:nvSpPr>
            <p:cNvPr id="39964" name="Freeform 104"/>
            <p:cNvSpPr>
              <a:spLocks/>
            </p:cNvSpPr>
            <p:nvPr/>
          </p:nvSpPr>
          <p:spPr bwMode="auto">
            <a:xfrm flipV="1">
              <a:off x="7395528" y="2591118"/>
              <a:ext cx="366712" cy="144463"/>
            </a:xfrm>
            <a:custGeom>
              <a:avLst/>
              <a:gdLst>
                <a:gd name="T0" fmla="*/ 0 w 1107"/>
                <a:gd name="T1" fmla="*/ 2147483646 h 862"/>
                <a:gd name="T2" fmla="*/ 0 w 1107"/>
                <a:gd name="T3" fmla="*/ 0 h 862"/>
                <a:gd name="T4" fmla="*/ 0 60000 65536"/>
                <a:gd name="T5" fmla="*/ 0 60000 65536"/>
                <a:gd name="T6" fmla="*/ 0 w 1107"/>
                <a:gd name="T7" fmla="*/ 0 h 862"/>
                <a:gd name="T8" fmla="*/ 1107 w 1107"/>
                <a:gd name="T9" fmla="*/ 862 h 86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07" h="862">
                  <a:moveTo>
                    <a:pt x="1107" y="862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5" name="Text Box 105"/>
            <p:cNvSpPr txBox="1">
              <a:spLocks noChangeArrowheads="1"/>
            </p:cNvSpPr>
            <p:nvPr/>
          </p:nvSpPr>
          <p:spPr bwMode="auto">
            <a:xfrm>
              <a:off x="5095240" y="1964056"/>
              <a:ext cx="1336675" cy="398462"/>
            </a:xfrm>
            <a:prstGeom prst="rect">
              <a:avLst/>
            </a:prstGeom>
            <a:solidFill>
              <a:srgbClr val="99FF99"/>
            </a:solidFill>
            <a:ln>
              <a:noFill/>
            </a:ln>
            <a:effectLst>
              <a:prstShdw prst="shdw17" dist="17961" dir="2700000">
                <a:srgbClr val="5C995C"/>
              </a:prstShdw>
            </a:effectLst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cs typeface="Times New Roman" panose="02020603050405020304" pitchFamily="18" charset="0"/>
                </a:rPr>
                <a:t>Parallelogram mechanism</a:t>
              </a:r>
              <a:endParaRPr lang="en-US" altLang="en-US" sz="1200"/>
            </a:p>
          </p:txBody>
        </p:sp>
        <p:sp>
          <p:nvSpPr>
            <p:cNvPr id="39966" name="Text Box 106"/>
            <p:cNvSpPr txBox="1">
              <a:spLocks noChangeArrowheads="1"/>
            </p:cNvSpPr>
            <p:nvPr/>
          </p:nvSpPr>
          <p:spPr bwMode="auto">
            <a:xfrm>
              <a:off x="7152640" y="838518"/>
              <a:ext cx="1447800" cy="533400"/>
            </a:xfrm>
            <a:prstGeom prst="rect">
              <a:avLst/>
            </a:prstGeom>
            <a:solidFill>
              <a:srgbClr val="99FF99"/>
            </a:solidFill>
            <a:ln>
              <a:noFill/>
            </a:ln>
            <a:effectLst>
              <a:prstShdw prst="shdw17" dist="17961" dir="2700000">
                <a:srgbClr val="5C995C"/>
              </a:prstShdw>
            </a:effectLst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cs typeface="Times New Roman" panose="02020603050405020304" pitchFamily="18" charset="0"/>
                </a:rPr>
                <a:t>Stereo vision module with integrated light source</a:t>
              </a:r>
              <a:endParaRPr lang="en-US" altLang="en-US" sz="1200"/>
            </a:p>
          </p:txBody>
        </p:sp>
        <p:sp>
          <p:nvSpPr>
            <p:cNvPr id="39967" name="Freeform 107"/>
            <p:cNvSpPr>
              <a:spLocks/>
            </p:cNvSpPr>
            <p:nvPr/>
          </p:nvSpPr>
          <p:spPr bwMode="auto">
            <a:xfrm>
              <a:off x="6431915" y="2138681"/>
              <a:ext cx="561975" cy="579437"/>
            </a:xfrm>
            <a:custGeom>
              <a:avLst/>
              <a:gdLst>
                <a:gd name="T0" fmla="*/ 0 w 831"/>
                <a:gd name="T1" fmla="*/ 0 h 793"/>
                <a:gd name="T2" fmla="*/ 2147483646 w 831"/>
                <a:gd name="T3" fmla="*/ 2147483646 h 793"/>
                <a:gd name="T4" fmla="*/ 0 60000 65536"/>
                <a:gd name="T5" fmla="*/ 0 60000 65536"/>
                <a:gd name="T6" fmla="*/ 0 w 831"/>
                <a:gd name="T7" fmla="*/ 0 h 793"/>
                <a:gd name="T8" fmla="*/ 831 w 831"/>
                <a:gd name="T9" fmla="*/ 793 h 79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31" h="793">
                  <a:moveTo>
                    <a:pt x="0" y="0"/>
                  </a:moveTo>
                  <a:lnTo>
                    <a:pt x="831" y="793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8" name="Freeform 108"/>
            <p:cNvSpPr>
              <a:spLocks/>
            </p:cNvSpPr>
            <p:nvPr/>
          </p:nvSpPr>
          <p:spPr bwMode="auto">
            <a:xfrm rot="4596450" flipH="1">
              <a:off x="6847840" y="1094106"/>
              <a:ext cx="211137" cy="509588"/>
            </a:xfrm>
            <a:custGeom>
              <a:avLst/>
              <a:gdLst>
                <a:gd name="T0" fmla="*/ 0 w 325"/>
                <a:gd name="T1" fmla="*/ 2147483646 h 325"/>
                <a:gd name="T2" fmla="*/ 0 w 325"/>
                <a:gd name="T3" fmla="*/ 0 h 325"/>
                <a:gd name="T4" fmla="*/ 0 60000 65536"/>
                <a:gd name="T5" fmla="*/ 0 60000 65536"/>
                <a:gd name="T6" fmla="*/ 0 w 325"/>
                <a:gd name="T7" fmla="*/ 0 h 325"/>
                <a:gd name="T8" fmla="*/ 325 w 325"/>
                <a:gd name="T9" fmla="*/ 325 h 32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5" h="325">
                  <a:moveTo>
                    <a:pt x="0" y="325"/>
                  </a:moveTo>
                  <a:lnTo>
                    <a:pt x="325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9" name="Text Box 109"/>
            <p:cNvSpPr txBox="1">
              <a:spLocks noChangeArrowheads="1"/>
            </p:cNvSpPr>
            <p:nvPr/>
          </p:nvSpPr>
          <p:spPr bwMode="auto">
            <a:xfrm>
              <a:off x="5019040" y="838518"/>
              <a:ext cx="1401763" cy="565150"/>
            </a:xfrm>
            <a:prstGeom prst="rect">
              <a:avLst/>
            </a:prstGeom>
            <a:solidFill>
              <a:srgbClr val="99FF99"/>
            </a:solidFill>
            <a:ln>
              <a:noFill/>
            </a:ln>
            <a:effectLst>
              <a:prstShdw prst="shdw17" dist="17961" dir="2700000">
                <a:srgbClr val="5C995C"/>
              </a:prstShdw>
            </a:effectLst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cs typeface="Times New Roman" panose="02020603050405020304" pitchFamily="18" charset="0"/>
                </a:rPr>
                <a:t>Three-DOF actuation for vision module</a:t>
              </a:r>
              <a:endParaRPr lang="en-US" altLang="en-US" sz="1200"/>
            </a:p>
          </p:txBody>
        </p:sp>
        <p:sp>
          <p:nvSpPr>
            <p:cNvPr id="39970" name="Freeform 110"/>
            <p:cNvSpPr>
              <a:spLocks/>
            </p:cNvSpPr>
            <p:nvPr/>
          </p:nvSpPr>
          <p:spPr bwMode="auto">
            <a:xfrm>
              <a:off x="6466840" y="1067118"/>
              <a:ext cx="419100" cy="225425"/>
            </a:xfrm>
            <a:custGeom>
              <a:avLst/>
              <a:gdLst>
                <a:gd name="T0" fmla="*/ 0 w 831"/>
                <a:gd name="T1" fmla="*/ 0 h 198"/>
                <a:gd name="T2" fmla="*/ 2147483646 w 831"/>
                <a:gd name="T3" fmla="*/ 2147483646 h 198"/>
                <a:gd name="T4" fmla="*/ 0 60000 65536"/>
                <a:gd name="T5" fmla="*/ 0 60000 65536"/>
                <a:gd name="T6" fmla="*/ 0 w 831"/>
                <a:gd name="T7" fmla="*/ 0 h 198"/>
                <a:gd name="T8" fmla="*/ 831 w 831"/>
                <a:gd name="T9" fmla="*/ 198 h 19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31" h="198">
                  <a:moveTo>
                    <a:pt x="0" y="0"/>
                  </a:moveTo>
                  <a:lnTo>
                    <a:pt x="831" y="198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1" name="Text Box 111"/>
            <p:cNvSpPr txBox="1">
              <a:spLocks noChangeArrowheads="1"/>
            </p:cNvSpPr>
            <p:nvPr/>
          </p:nvSpPr>
          <p:spPr bwMode="auto">
            <a:xfrm>
              <a:off x="5141278" y="1524318"/>
              <a:ext cx="1157287" cy="352425"/>
            </a:xfrm>
            <a:prstGeom prst="rect">
              <a:avLst/>
            </a:prstGeom>
            <a:solidFill>
              <a:srgbClr val="99FF99"/>
            </a:solidFill>
            <a:ln>
              <a:noFill/>
            </a:ln>
            <a:effectLst>
              <a:prstShdw prst="shdw17" dist="17961" dir="2700000">
                <a:srgbClr val="5C995C"/>
              </a:prstShdw>
            </a:effectLst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cs typeface="Times New Roman" panose="02020603050405020304" pitchFamily="18" charset="0"/>
                </a:rPr>
                <a:t>Optic fiber bundles</a:t>
              </a:r>
              <a:endParaRPr lang="en-US" altLang="en-US" sz="1200"/>
            </a:p>
          </p:txBody>
        </p:sp>
        <p:sp>
          <p:nvSpPr>
            <p:cNvPr id="39972" name="Freeform 112"/>
            <p:cNvSpPr>
              <a:spLocks/>
            </p:cNvSpPr>
            <p:nvPr/>
          </p:nvSpPr>
          <p:spPr bwMode="auto">
            <a:xfrm>
              <a:off x="6298565" y="1698943"/>
              <a:ext cx="406400" cy="88900"/>
            </a:xfrm>
            <a:custGeom>
              <a:avLst/>
              <a:gdLst>
                <a:gd name="T0" fmla="*/ 0 w 388"/>
                <a:gd name="T1" fmla="*/ 0 h 277"/>
                <a:gd name="T2" fmla="*/ 2147483646 w 388"/>
                <a:gd name="T3" fmla="*/ 0 h 277"/>
                <a:gd name="T4" fmla="*/ 0 60000 65536"/>
                <a:gd name="T5" fmla="*/ 0 60000 65536"/>
                <a:gd name="T6" fmla="*/ 0 w 388"/>
                <a:gd name="T7" fmla="*/ 0 h 277"/>
                <a:gd name="T8" fmla="*/ 388 w 388"/>
                <a:gd name="T9" fmla="*/ 277 h 27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8" h="277">
                  <a:moveTo>
                    <a:pt x="0" y="277"/>
                  </a:moveTo>
                  <a:lnTo>
                    <a:pt x="388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3" name="Freeform 113"/>
            <p:cNvSpPr>
              <a:spLocks/>
            </p:cNvSpPr>
            <p:nvPr/>
          </p:nvSpPr>
          <p:spPr bwMode="auto">
            <a:xfrm>
              <a:off x="6431915" y="2000568"/>
              <a:ext cx="819150" cy="230188"/>
            </a:xfrm>
            <a:custGeom>
              <a:avLst/>
              <a:gdLst>
                <a:gd name="T0" fmla="*/ 0 w 635"/>
                <a:gd name="T1" fmla="*/ 0 h 361"/>
                <a:gd name="T2" fmla="*/ 2147483646 w 635"/>
                <a:gd name="T3" fmla="*/ 2147483646 h 361"/>
                <a:gd name="T4" fmla="*/ 0 60000 65536"/>
                <a:gd name="T5" fmla="*/ 0 60000 65536"/>
                <a:gd name="T6" fmla="*/ 0 w 635"/>
                <a:gd name="T7" fmla="*/ 0 h 361"/>
                <a:gd name="T8" fmla="*/ 635 w 635"/>
                <a:gd name="T9" fmla="*/ 361 h 36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35" h="361">
                  <a:moveTo>
                    <a:pt x="0" y="0"/>
                  </a:moveTo>
                  <a:lnTo>
                    <a:pt x="635" y="361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4" name="Text Box 114"/>
            <p:cNvSpPr txBox="1">
              <a:spLocks noChangeArrowheads="1"/>
            </p:cNvSpPr>
            <p:nvPr/>
          </p:nvSpPr>
          <p:spPr bwMode="auto">
            <a:xfrm>
              <a:off x="7609840" y="1448118"/>
              <a:ext cx="750888" cy="188913"/>
            </a:xfrm>
            <a:prstGeom prst="rect">
              <a:avLst/>
            </a:prstGeom>
            <a:solidFill>
              <a:srgbClr val="99FF99"/>
            </a:solidFill>
            <a:ln>
              <a:noFill/>
            </a:ln>
            <a:effectLst>
              <a:prstShdw prst="shdw17" dist="17961" dir="2700000">
                <a:srgbClr val="5C995C"/>
              </a:prstShdw>
            </a:effectLst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cs typeface="Times New Roman" panose="02020603050405020304" pitchFamily="18" charset="0"/>
                </a:rPr>
                <a:t>Central Stem</a:t>
              </a:r>
              <a:endParaRPr lang="en-US" altLang="en-US" sz="1000"/>
            </a:p>
          </p:txBody>
        </p:sp>
        <p:sp>
          <p:nvSpPr>
            <p:cNvPr id="39975" name="Freeform 115"/>
            <p:cNvSpPr>
              <a:spLocks/>
            </p:cNvSpPr>
            <p:nvPr/>
          </p:nvSpPr>
          <p:spPr bwMode="auto">
            <a:xfrm flipH="1">
              <a:off x="7735253" y="1600518"/>
              <a:ext cx="103187" cy="400050"/>
            </a:xfrm>
            <a:custGeom>
              <a:avLst/>
              <a:gdLst>
                <a:gd name="T0" fmla="*/ 0 w 117"/>
                <a:gd name="T1" fmla="*/ 0 h 924"/>
                <a:gd name="T2" fmla="*/ 0 w 117"/>
                <a:gd name="T3" fmla="*/ 2147483646 h 924"/>
                <a:gd name="T4" fmla="*/ 0 60000 65536"/>
                <a:gd name="T5" fmla="*/ 0 60000 65536"/>
                <a:gd name="T6" fmla="*/ 0 w 117"/>
                <a:gd name="T7" fmla="*/ 0 h 924"/>
                <a:gd name="T8" fmla="*/ 117 w 117"/>
                <a:gd name="T9" fmla="*/ 924 h 92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7" h="924">
                  <a:moveTo>
                    <a:pt x="0" y="0"/>
                  </a:moveTo>
                  <a:lnTo>
                    <a:pt x="117" y="924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6" name="Text Box 116"/>
            <p:cNvSpPr txBox="1">
              <a:spLocks noChangeArrowheads="1"/>
            </p:cNvSpPr>
            <p:nvPr/>
          </p:nvSpPr>
          <p:spPr bwMode="auto">
            <a:xfrm>
              <a:off x="7381240" y="3048318"/>
              <a:ext cx="849313" cy="228600"/>
            </a:xfrm>
            <a:prstGeom prst="rect">
              <a:avLst/>
            </a:prstGeom>
            <a:solidFill>
              <a:srgbClr val="99FF99"/>
            </a:solidFill>
            <a:ln>
              <a:noFill/>
            </a:ln>
            <a:effectLst>
              <a:prstShdw prst="shdw17" dist="17961" dir="2700000">
                <a:srgbClr val="5C995C"/>
              </a:prstShdw>
            </a:effectLst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cs typeface="Times New Roman" panose="02020603050405020304" pitchFamily="18" charset="0"/>
                </a:rPr>
                <a:t>1</a:t>
              </a:r>
              <a:r>
                <a:rPr lang="en-US" altLang="en-US" sz="1200" baseline="30000">
                  <a:cs typeface="Times New Roman" panose="02020603050405020304" pitchFamily="18" charset="0"/>
                </a:rPr>
                <a:t>st</a:t>
              </a:r>
              <a:r>
                <a:rPr lang="en-US" altLang="en-US" sz="1200">
                  <a:cs typeface="Times New Roman" panose="02020603050405020304" pitchFamily="18" charset="0"/>
                </a:rPr>
                <a:t> segment</a:t>
              </a:r>
              <a:endParaRPr lang="en-US" altLang="en-US" sz="1200"/>
            </a:p>
          </p:txBody>
        </p:sp>
        <p:sp>
          <p:nvSpPr>
            <p:cNvPr id="39977" name="Oval 117"/>
            <p:cNvSpPr>
              <a:spLocks noChangeArrowheads="1"/>
            </p:cNvSpPr>
            <p:nvPr/>
          </p:nvSpPr>
          <p:spPr bwMode="auto">
            <a:xfrm rot="945437">
              <a:off x="5715953" y="2780031"/>
              <a:ext cx="715962" cy="331787"/>
            </a:xfrm>
            <a:prstGeom prst="ellipse">
              <a:avLst/>
            </a:prstGeom>
            <a:noFill/>
            <a:ln w="12700">
              <a:solidFill>
                <a:srgbClr val="666699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9978" name="Oval 118"/>
            <p:cNvSpPr>
              <a:spLocks noChangeArrowheads="1"/>
            </p:cNvSpPr>
            <p:nvPr/>
          </p:nvSpPr>
          <p:spPr bwMode="auto">
            <a:xfrm rot="-443034">
              <a:off x="6362065" y="2894331"/>
              <a:ext cx="857250" cy="358775"/>
            </a:xfrm>
            <a:prstGeom prst="ellipse">
              <a:avLst/>
            </a:prstGeom>
            <a:noFill/>
            <a:ln w="12700">
              <a:solidFill>
                <a:srgbClr val="666699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9979" name="Text Box 119"/>
            <p:cNvSpPr txBox="1">
              <a:spLocks noChangeArrowheads="1"/>
            </p:cNvSpPr>
            <p:nvPr/>
          </p:nvSpPr>
          <p:spPr bwMode="auto">
            <a:xfrm>
              <a:off x="4942840" y="2438718"/>
              <a:ext cx="1066800" cy="174625"/>
            </a:xfrm>
            <a:prstGeom prst="rect">
              <a:avLst/>
            </a:prstGeom>
            <a:solidFill>
              <a:srgbClr val="99FF99"/>
            </a:solidFill>
            <a:ln>
              <a:noFill/>
            </a:ln>
            <a:effectLst>
              <a:prstShdw prst="shdw17" dist="17961" dir="2700000">
                <a:srgbClr val="5C995C"/>
              </a:prstShdw>
            </a:effectLst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cs typeface="Times New Roman" panose="02020603050405020304" pitchFamily="18" charset="0"/>
                </a:rPr>
                <a:t>2nd segment</a:t>
              </a:r>
              <a:endParaRPr lang="en-US" altLang="en-US" sz="1200"/>
            </a:p>
          </p:txBody>
        </p:sp>
        <p:sp>
          <p:nvSpPr>
            <p:cNvPr id="39980" name="Freeform 120"/>
            <p:cNvSpPr>
              <a:spLocks/>
            </p:cNvSpPr>
            <p:nvPr/>
          </p:nvSpPr>
          <p:spPr bwMode="auto">
            <a:xfrm flipH="1">
              <a:off x="6327140" y="3183256"/>
              <a:ext cx="215900" cy="246062"/>
            </a:xfrm>
            <a:custGeom>
              <a:avLst/>
              <a:gdLst>
                <a:gd name="T0" fmla="*/ 0 w 54"/>
                <a:gd name="T1" fmla="*/ 2147483646 h 473"/>
                <a:gd name="T2" fmla="*/ 0 w 54"/>
                <a:gd name="T3" fmla="*/ 0 h 473"/>
                <a:gd name="T4" fmla="*/ 0 60000 65536"/>
                <a:gd name="T5" fmla="*/ 0 60000 65536"/>
                <a:gd name="T6" fmla="*/ 0 w 54"/>
                <a:gd name="T7" fmla="*/ 0 h 473"/>
                <a:gd name="T8" fmla="*/ 54 w 54"/>
                <a:gd name="T9" fmla="*/ 473 h 47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4" h="473">
                  <a:moveTo>
                    <a:pt x="0" y="473"/>
                  </a:moveTo>
                  <a:lnTo>
                    <a:pt x="54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1" name="Freeform 121"/>
            <p:cNvSpPr>
              <a:spLocks/>
            </p:cNvSpPr>
            <p:nvPr/>
          </p:nvSpPr>
          <p:spPr bwMode="auto">
            <a:xfrm>
              <a:off x="5701665" y="2713356"/>
              <a:ext cx="1576388" cy="576262"/>
            </a:xfrm>
            <a:custGeom>
              <a:avLst/>
              <a:gdLst>
                <a:gd name="T0" fmla="*/ 0 w 2483"/>
                <a:gd name="T1" fmla="*/ 0 h 908"/>
                <a:gd name="T2" fmla="*/ 2147483646 w 2483"/>
                <a:gd name="T3" fmla="*/ 0 h 908"/>
                <a:gd name="T4" fmla="*/ 2147483646 w 2483"/>
                <a:gd name="T5" fmla="*/ 0 h 908"/>
                <a:gd name="T6" fmla="*/ 2147483646 w 2483"/>
                <a:gd name="T7" fmla="*/ 0 h 908"/>
                <a:gd name="T8" fmla="*/ 2147483646 w 2483"/>
                <a:gd name="T9" fmla="*/ 0 h 908"/>
                <a:gd name="T10" fmla="*/ 2147483646 w 2483"/>
                <a:gd name="T11" fmla="*/ 0 h 908"/>
                <a:gd name="T12" fmla="*/ 2147483646 w 2483"/>
                <a:gd name="T13" fmla="*/ 0 h 908"/>
                <a:gd name="T14" fmla="*/ 2147483646 w 2483"/>
                <a:gd name="T15" fmla="*/ 2147483646 h 908"/>
                <a:gd name="T16" fmla="*/ 2147483646 w 2483"/>
                <a:gd name="T17" fmla="*/ 0 h 908"/>
                <a:gd name="T18" fmla="*/ 2147483646 w 2483"/>
                <a:gd name="T19" fmla="*/ 0 h 908"/>
                <a:gd name="T20" fmla="*/ 2147483646 w 2483"/>
                <a:gd name="T21" fmla="*/ 0 h 908"/>
                <a:gd name="T22" fmla="*/ 2147483646 w 2483"/>
                <a:gd name="T23" fmla="*/ 0 h 908"/>
                <a:gd name="T24" fmla="*/ 2147483646 w 2483"/>
                <a:gd name="T25" fmla="*/ 0 h 908"/>
                <a:gd name="T26" fmla="*/ 2147483646 w 2483"/>
                <a:gd name="T27" fmla="*/ 0 h 908"/>
                <a:gd name="T28" fmla="*/ 2147483646 w 2483"/>
                <a:gd name="T29" fmla="*/ 0 h 908"/>
                <a:gd name="T30" fmla="*/ 2147483646 w 2483"/>
                <a:gd name="T31" fmla="*/ 0 h 908"/>
                <a:gd name="T32" fmla="*/ 2147483646 w 2483"/>
                <a:gd name="T33" fmla="*/ 0 h 908"/>
                <a:gd name="T34" fmla="*/ 2147483646 w 2483"/>
                <a:gd name="T35" fmla="*/ 2147483646 h 908"/>
                <a:gd name="T36" fmla="*/ 2147483646 w 2483"/>
                <a:gd name="T37" fmla="*/ 2147483646 h 908"/>
                <a:gd name="T38" fmla="*/ 2147483646 w 2483"/>
                <a:gd name="T39" fmla="*/ 2147483646 h 908"/>
                <a:gd name="T40" fmla="*/ 2147483646 w 2483"/>
                <a:gd name="T41" fmla="*/ 2147483646 h 908"/>
                <a:gd name="T42" fmla="*/ 2147483646 w 2483"/>
                <a:gd name="T43" fmla="*/ 2147483646 h 908"/>
                <a:gd name="T44" fmla="*/ 2147483646 w 2483"/>
                <a:gd name="T45" fmla="*/ 2147483646 h 908"/>
                <a:gd name="T46" fmla="*/ 2147483646 w 2483"/>
                <a:gd name="T47" fmla="*/ 2147483646 h 908"/>
                <a:gd name="T48" fmla="*/ 2147483646 w 2483"/>
                <a:gd name="T49" fmla="*/ 2147483646 h 908"/>
                <a:gd name="T50" fmla="*/ 2147483646 w 2483"/>
                <a:gd name="T51" fmla="*/ 2147483646 h 908"/>
                <a:gd name="T52" fmla="*/ 2147483646 w 2483"/>
                <a:gd name="T53" fmla="*/ 2147483646 h 908"/>
                <a:gd name="T54" fmla="*/ 2147483646 w 2483"/>
                <a:gd name="T55" fmla="*/ 2147483646 h 908"/>
                <a:gd name="T56" fmla="*/ 2147483646 w 2483"/>
                <a:gd name="T57" fmla="*/ 2147483646 h 908"/>
                <a:gd name="T58" fmla="*/ 2147483646 w 2483"/>
                <a:gd name="T59" fmla="*/ 2147483646 h 908"/>
                <a:gd name="T60" fmla="*/ 2147483646 w 2483"/>
                <a:gd name="T61" fmla="*/ 2147483646 h 908"/>
                <a:gd name="T62" fmla="*/ 2147483646 w 2483"/>
                <a:gd name="T63" fmla="*/ 2147483646 h 908"/>
                <a:gd name="T64" fmla="*/ 0 w 2483"/>
                <a:gd name="T65" fmla="*/ 2147483646 h 908"/>
                <a:gd name="T66" fmla="*/ 0 w 2483"/>
                <a:gd name="T67" fmla="*/ 2147483646 h 908"/>
                <a:gd name="T68" fmla="*/ 0 w 2483"/>
                <a:gd name="T69" fmla="*/ 2147483646 h 908"/>
                <a:gd name="T70" fmla="*/ 0 w 2483"/>
                <a:gd name="T71" fmla="*/ 0 h 908"/>
                <a:gd name="T72" fmla="*/ 0 w 2483"/>
                <a:gd name="T73" fmla="*/ 0 h 908"/>
                <a:gd name="T74" fmla="*/ 0 w 2483"/>
                <a:gd name="T75" fmla="*/ 0 h 908"/>
                <a:gd name="T76" fmla="*/ 0 w 2483"/>
                <a:gd name="T77" fmla="*/ 0 h 908"/>
                <a:gd name="T78" fmla="*/ 0 w 2483"/>
                <a:gd name="T79" fmla="*/ 0 h 908"/>
                <a:gd name="T80" fmla="*/ 0 w 2483"/>
                <a:gd name="T81" fmla="*/ 0 h 90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483"/>
                <a:gd name="T124" fmla="*/ 0 h 908"/>
                <a:gd name="T125" fmla="*/ 2483 w 2483"/>
                <a:gd name="T126" fmla="*/ 908 h 90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483" h="908">
                  <a:moveTo>
                    <a:pt x="220" y="19"/>
                  </a:moveTo>
                  <a:cubicBezTo>
                    <a:pt x="256" y="0"/>
                    <a:pt x="349" y="25"/>
                    <a:pt x="389" y="19"/>
                  </a:cubicBezTo>
                  <a:cubicBezTo>
                    <a:pt x="632" y="38"/>
                    <a:pt x="586" y="34"/>
                    <a:pt x="771" y="80"/>
                  </a:cubicBezTo>
                  <a:cubicBezTo>
                    <a:pt x="824" y="107"/>
                    <a:pt x="850" y="136"/>
                    <a:pt x="905" y="150"/>
                  </a:cubicBezTo>
                  <a:cubicBezTo>
                    <a:pt x="944" y="177"/>
                    <a:pt x="979" y="186"/>
                    <a:pt x="1017" y="211"/>
                  </a:cubicBezTo>
                  <a:cubicBezTo>
                    <a:pt x="1028" y="243"/>
                    <a:pt x="1039" y="232"/>
                    <a:pt x="1067" y="250"/>
                  </a:cubicBezTo>
                  <a:cubicBezTo>
                    <a:pt x="1076" y="264"/>
                    <a:pt x="1118" y="295"/>
                    <a:pt x="1121" y="311"/>
                  </a:cubicBezTo>
                  <a:cubicBezTo>
                    <a:pt x="1140" y="328"/>
                    <a:pt x="1168" y="339"/>
                    <a:pt x="1190" y="342"/>
                  </a:cubicBezTo>
                  <a:cubicBezTo>
                    <a:pt x="1206" y="342"/>
                    <a:pt x="1222" y="337"/>
                    <a:pt x="1256" y="327"/>
                  </a:cubicBezTo>
                  <a:cubicBezTo>
                    <a:pt x="1290" y="317"/>
                    <a:pt x="1344" y="297"/>
                    <a:pt x="1398" y="281"/>
                  </a:cubicBezTo>
                  <a:cubicBezTo>
                    <a:pt x="1467" y="250"/>
                    <a:pt x="1530" y="264"/>
                    <a:pt x="1582" y="229"/>
                  </a:cubicBezTo>
                  <a:cubicBezTo>
                    <a:pt x="1595" y="220"/>
                    <a:pt x="1614" y="224"/>
                    <a:pt x="1630" y="223"/>
                  </a:cubicBezTo>
                  <a:cubicBezTo>
                    <a:pt x="1680" y="220"/>
                    <a:pt x="1737" y="209"/>
                    <a:pt x="1787" y="207"/>
                  </a:cubicBezTo>
                  <a:cubicBezTo>
                    <a:pt x="1831" y="205"/>
                    <a:pt x="1853" y="199"/>
                    <a:pt x="1895" y="200"/>
                  </a:cubicBezTo>
                  <a:cubicBezTo>
                    <a:pt x="1937" y="201"/>
                    <a:pt x="1992" y="203"/>
                    <a:pt x="2037" y="211"/>
                  </a:cubicBezTo>
                  <a:cubicBezTo>
                    <a:pt x="2082" y="219"/>
                    <a:pt x="2123" y="231"/>
                    <a:pt x="2168" y="246"/>
                  </a:cubicBezTo>
                  <a:cubicBezTo>
                    <a:pt x="2224" y="265"/>
                    <a:pt x="2261" y="274"/>
                    <a:pt x="2307" y="304"/>
                  </a:cubicBezTo>
                  <a:cubicBezTo>
                    <a:pt x="2328" y="335"/>
                    <a:pt x="2366" y="351"/>
                    <a:pt x="2392" y="377"/>
                  </a:cubicBezTo>
                  <a:cubicBezTo>
                    <a:pt x="2404" y="389"/>
                    <a:pt x="2428" y="420"/>
                    <a:pt x="2428" y="420"/>
                  </a:cubicBezTo>
                  <a:cubicBezTo>
                    <a:pt x="2483" y="503"/>
                    <a:pt x="2442" y="531"/>
                    <a:pt x="2426" y="593"/>
                  </a:cubicBezTo>
                  <a:cubicBezTo>
                    <a:pt x="2403" y="625"/>
                    <a:pt x="2365" y="650"/>
                    <a:pt x="2338" y="681"/>
                  </a:cubicBezTo>
                  <a:cubicBezTo>
                    <a:pt x="2325" y="702"/>
                    <a:pt x="2323" y="704"/>
                    <a:pt x="2288" y="723"/>
                  </a:cubicBezTo>
                  <a:cubicBezTo>
                    <a:pt x="2253" y="742"/>
                    <a:pt x="2172" y="778"/>
                    <a:pt x="2126" y="797"/>
                  </a:cubicBezTo>
                  <a:cubicBezTo>
                    <a:pt x="2093" y="811"/>
                    <a:pt x="2046" y="833"/>
                    <a:pt x="2010" y="839"/>
                  </a:cubicBezTo>
                  <a:cubicBezTo>
                    <a:pt x="1907" y="880"/>
                    <a:pt x="2054" y="875"/>
                    <a:pt x="1814" y="889"/>
                  </a:cubicBezTo>
                  <a:cubicBezTo>
                    <a:pt x="1756" y="892"/>
                    <a:pt x="1695" y="899"/>
                    <a:pt x="1636" y="905"/>
                  </a:cubicBezTo>
                  <a:cubicBezTo>
                    <a:pt x="1527" y="903"/>
                    <a:pt x="1383" y="908"/>
                    <a:pt x="1279" y="881"/>
                  </a:cubicBezTo>
                  <a:cubicBezTo>
                    <a:pt x="1202" y="870"/>
                    <a:pt x="1183" y="850"/>
                    <a:pt x="1071" y="789"/>
                  </a:cubicBezTo>
                  <a:cubicBezTo>
                    <a:pt x="1052" y="777"/>
                    <a:pt x="1000" y="724"/>
                    <a:pt x="982" y="723"/>
                  </a:cubicBezTo>
                  <a:cubicBezTo>
                    <a:pt x="875" y="716"/>
                    <a:pt x="795" y="702"/>
                    <a:pt x="688" y="700"/>
                  </a:cubicBezTo>
                  <a:cubicBezTo>
                    <a:pt x="621" y="683"/>
                    <a:pt x="566" y="670"/>
                    <a:pt x="497" y="662"/>
                  </a:cubicBezTo>
                  <a:cubicBezTo>
                    <a:pt x="442" y="649"/>
                    <a:pt x="393" y="636"/>
                    <a:pt x="355" y="623"/>
                  </a:cubicBezTo>
                  <a:cubicBezTo>
                    <a:pt x="334" y="605"/>
                    <a:pt x="287" y="599"/>
                    <a:pt x="266" y="581"/>
                  </a:cubicBezTo>
                  <a:cubicBezTo>
                    <a:pt x="247" y="565"/>
                    <a:pt x="204" y="551"/>
                    <a:pt x="185" y="535"/>
                  </a:cubicBezTo>
                  <a:cubicBezTo>
                    <a:pt x="159" y="512"/>
                    <a:pt x="96" y="469"/>
                    <a:pt x="74" y="442"/>
                  </a:cubicBezTo>
                  <a:cubicBezTo>
                    <a:pt x="40" y="401"/>
                    <a:pt x="43" y="361"/>
                    <a:pt x="12" y="315"/>
                  </a:cubicBezTo>
                  <a:cubicBezTo>
                    <a:pt x="0" y="297"/>
                    <a:pt x="12" y="234"/>
                    <a:pt x="12" y="234"/>
                  </a:cubicBezTo>
                  <a:cubicBezTo>
                    <a:pt x="18" y="140"/>
                    <a:pt x="4" y="158"/>
                    <a:pt x="43" y="119"/>
                  </a:cubicBezTo>
                  <a:cubicBezTo>
                    <a:pt x="60" y="105"/>
                    <a:pt x="97" y="59"/>
                    <a:pt x="120" y="57"/>
                  </a:cubicBezTo>
                  <a:cubicBezTo>
                    <a:pt x="143" y="55"/>
                    <a:pt x="154" y="37"/>
                    <a:pt x="174" y="30"/>
                  </a:cubicBezTo>
                  <a:lnTo>
                    <a:pt x="239" y="16"/>
                  </a:lnTo>
                </a:path>
              </a:pathLst>
            </a:custGeom>
            <a:noFill/>
            <a:ln w="12700">
              <a:solidFill>
                <a:srgbClr val="00008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2" name="Freeform 122"/>
            <p:cNvSpPr>
              <a:spLocks/>
            </p:cNvSpPr>
            <p:nvPr/>
          </p:nvSpPr>
          <p:spPr bwMode="auto">
            <a:xfrm>
              <a:off x="5868353" y="2581593"/>
              <a:ext cx="144462" cy="153988"/>
            </a:xfrm>
            <a:custGeom>
              <a:avLst/>
              <a:gdLst>
                <a:gd name="T0" fmla="*/ 0 w 39"/>
                <a:gd name="T1" fmla="*/ 0 h 243"/>
                <a:gd name="T2" fmla="*/ 2147483646 w 39"/>
                <a:gd name="T3" fmla="*/ 0 h 243"/>
                <a:gd name="T4" fmla="*/ 0 60000 65536"/>
                <a:gd name="T5" fmla="*/ 0 60000 65536"/>
                <a:gd name="T6" fmla="*/ 0 w 39"/>
                <a:gd name="T7" fmla="*/ 0 h 243"/>
                <a:gd name="T8" fmla="*/ 39 w 39"/>
                <a:gd name="T9" fmla="*/ 243 h 24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9" h="243">
                  <a:moveTo>
                    <a:pt x="0" y="0"/>
                  </a:moveTo>
                  <a:lnTo>
                    <a:pt x="39" y="243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3" name="Line 61"/>
            <p:cNvSpPr>
              <a:spLocks noChangeShapeType="1"/>
            </p:cNvSpPr>
            <p:nvPr/>
          </p:nvSpPr>
          <p:spPr bwMode="auto">
            <a:xfrm flipH="1" flipV="1">
              <a:off x="7076440" y="3200718"/>
              <a:ext cx="3048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9944" name="Picture 10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66"/>
          <a:stretch>
            <a:fillRect/>
          </a:stretch>
        </p:blipFill>
        <p:spPr bwMode="auto">
          <a:xfrm>
            <a:off x="207963" y="1798638"/>
            <a:ext cx="4011612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Text Box 141"/>
          <p:cNvSpPr txBox="1">
            <a:spLocks noChangeArrowheads="1"/>
          </p:cNvSpPr>
          <p:nvPr/>
        </p:nvSpPr>
        <p:spPr bwMode="auto">
          <a:xfrm>
            <a:off x="0" y="5989638"/>
            <a:ext cx="4713288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/>
              <a:t>In collaboration with P. Allen C.S. Dept. &amp; Dennis Fowler Columbia Medical School</a:t>
            </a:r>
            <a:r>
              <a:rPr lang="en-US" altLang="en-US" sz="1800"/>
              <a:t> </a:t>
            </a:r>
          </a:p>
        </p:txBody>
      </p:sp>
      <p:pic>
        <p:nvPicPr>
          <p:cNvPr id="59" name="Picture 58" descr="IREP_LD_x4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86163"/>
            <a:ext cx="4208463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7" name="Picture 18" descr="snake_bend_final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4378325"/>
            <a:ext cx="17907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8" name="Picture 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75" y="4775200"/>
            <a:ext cx="2460625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9" name="Freeform 127"/>
          <p:cNvSpPr>
            <a:spLocks/>
          </p:cNvSpPr>
          <p:nvPr/>
        </p:nvSpPr>
        <p:spPr bwMode="auto">
          <a:xfrm flipH="1" flipV="1">
            <a:off x="8310563" y="4387850"/>
            <a:ext cx="419100" cy="417513"/>
          </a:xfrm>
          <a:custGeom>
            <a:avLst/>
            <a:gdLst>
              <a:gd name="T0" fmla="*/ 0 w 396"/>
              <a:gd name="T1" fmla="*/ 0 h 219"/>
              <a:gd name="T2" fmla="*/ 0 w 396"/>
              <a:gd name="T3" fmla="*/ 0 h 219"/>
              <a:gd name="T4" fmla="*/ 0 60000 65536"/>
              <a:gd name="T5" fmla="*/ 0 60000 65536"/>
              <a:gd name="T6" fmla="*/ 0 w 396"/>
              <a:gd name="T7" fmla="*/ 0 h 219"/>
              <a:gd name="T8" fmla="*/ 396 w 396"/>
              <a:gd name="T9" fmla="*/ 219 h 2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96" h="219">
                <a:moveTo>
                  <a:pt x="0" y="219"/>
                </a:moveTo>
                <a:lnTo>
                  <a:pt x="396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0" name="Text Box 128"/>
          <p:cNvSpPr txBox="1">
            <a:spLocks noChangeArrowheads="1"/>
          </p:cNvSpPr>
          <p:nvPr/>
        </p:nvSpPr>
        <p:spPr bwMode="auto">
          <a:xfrm>
            <a:off x="8026400" y="3900488"/>
            <a:ext cx="990600" cy="514350"/>
          </a:xfrm>
          <a:prstGeom prst="rect">
            <a:avLst/>
          </a:prstGeom>
          <a:solidFill>
            <a:srgbClr val="99FF99"/>
          </a:solidFill>
          <a:ln>
            <a:noFill/>
          </a:ln>
          <a:effectLst>
            <a:prstShdw prst="shdw17" dist="17961" dir="2700000">
              <a:srgbClr val="5C995C"/>
            </a:prstShdw>
          </a:effectLst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Times New Roman" panose="02020603050405020304" pitchFamily="18" charset="0"/>
              </a:rPr>
              <a:t>Forward-looking vision module</a:t>
            </a:r>
            <a:endParaRPr lang="en-US" altLang="en-US" sz="1200"/>
          </a:p>
        </p:txBody>
      </p:sp>
      <p:cxnSp>
        <p:nvCxnSpPr>
          <p:cNvPr id="55" name="Straight Connector 54"/>
          <p:cNvCxnSpPr/>
          <p:nvPr/>
        </p:nvCxnSpPr>
        <p:spPr>
          <a:xfrm rot="5400000" flipH="1" flipV="1">
            <a:off x="7153275" y="4703763"/>
            <a:ext cx="609600" cy="0"/>
          </a:xfrm>
          <a:prstGeom prst="line">
            <a:avLst/>
          </a:prstGeom>
          <a:ln w="25400">
            <a:solidFill>
              <a:srgbClr val="FF000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5400000">
            <a:off x="7254875" y="5211763"/>
            <a:ext cx="4064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rot="16200000" flipV="1">
            <a:off x="7086600" y="5746750"/>
            <a:ext cx="762000" cy="190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10800000" flipV="1">
            <a:off x="6511925" y="6137275"/>
            <a:ext cx="965200" cy="95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55" name="TextBox 63"/>
          <p:cNvSpPr txBox="1">
            <a:spLocks noChangeArrowheads="1"/>
          </p:cNvSpPr>
          <p:nvPr/>
        </p:nvSpPr>
        <p:spPr bwMode="auto">
          <a:xfrm>
            <a:off x="6502400" y="5770563"/>
            <a:ext cx="1066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Ø15mm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194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92150" y="930275"/>
            <a:ext cx="7772400" cy="2540000"/>
          </a:xfrm>
        </p:spPr>
        <p:txBody>
          <a:bodyPr/>
          <a:lstStyle/>
          <a:p>
            <a:pPr eaLnBrk="1" hangingPunct="1"/>
            <a:r>
              <a:rPr lang="en-US" altLang="en-US" sz="4400" smtClean="0">
                <a:sym typeface="Symbol" panose="05050102010706020507" pitchFamily="18" charset="2"/>
              </a:rPr>
              <a:t></a:t>
            </a:r>
            <a:r>
              <a:rPr lang="en-US" altLang="en-US" smtClean="0">
                <a:sym typeface="Symbol" panose="05050102010706020507" pitchFamily="18" charset="2"/>
              </a:rPr>
              <a:t>-Surgery of the EYE</a:t>
            </a:r>
            <a:br>
              <a:rPr lang="en-US" altLang="en-US" smtClean="0">
                <a:sym typeface="Symbol" panose="05050102010706020507" pitchFamily="18" charset="2"/>
              </a:rPr>
            </a:br>
            <a:r>
              <a:rPr lang="en-US" altLang="en-US" smtClean="0">
                <a:sym typeface="Symbol" panose="05050102010706020507" pitchFamily="18" charset="2"/>
              </a:rPr>
              <a:t/>
            </a:r>
            <a:br>
              <a:rPr lang="en-US" altLang="en-US" smtClean="0">
                <a:sym typeface="Symbol" panose="05050102010706020507" pitchFamily="18" charset="2"/>
              </a:rPr>
            </a:br>
            <a:r>
              <a:rPr lang="en-US" altLang="en-US" smtClean="0"/>
              <a:t>Dual-Arm Orbital </a:t>
            </a:r>
            <a:br>
              <a:rPr lang="en-US" altLang="en-US" smtClean="0"/>
            </a:br>
            <a:r>
              <a:rPr lang="en-US" altLang="en-US" smtClean="0"/>
              <a:t>Manipulation and Intraocular Dexterity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5" y="0"/>
            <a:ext cx="62547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 descr="eye_anatomy_glo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513" y="3733800"/>
            <a:ext cx="37719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Ophthalmic Surgery</a:t>
            </a:r>
          </a:p>
        </p:txBody>
      </p:sp>
      <p:grpSp>
        <p:nvGrpSpPr>
          <p:cNvPr id="43011" name="Group 3"/>
          <p:cNvGrpSpPr>
            <a:grpSpLocks/>
          </p:cNvGrpSpPr>
          <p:nvPr/>
        </p:nvGrpSpPr>
        <p:grpSpPr bwMode="auto">
          <a:xfrm>
            <a:off x="457200" y="1066800"/>
            <a:ext cx="3810000" cy="2362200"/>
            <a:chOff x="288" y="672"/>
            <a:chExt cx="2400" cy="1488"/>
          </a:xfrm>
        </p:grpSpPr>
        <p:pic>
          <p:nvPicPr>
            <p:cNvPr id="43031" name="Picture 4" descr="IMG_197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" y="672"/>
              <a:ext cx="1819" cy="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32" name="Line 5"/>
            <p:cNvSpPr>
              <a:spLocks noChangeShapeType="1"/>
            </p:cNvSpPr>
            <p:nvPr/>
          </p:nvSpPr>
          <p:spPr bwMode="auto">
            <a:xfrm flipH="1" flipV="1">
              <a:off x="1993" y="1539"/>
              <a:ext cx="86" cy="198"/>
            </a:xfrm>
            <a:prstGeom prst="line">
              <a:avLst/>
            </a:prstGeom>
            <a:noFill/>
            <a:ln w="25400">
              <a:solidFill>
                <a:srgbClr val="FF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33" name="Line 6"/>
            <p:cNvSpPr>
              <a:spLocks noChangeShapeType="1"/>
            </p:cNvSpPr>
            <p:nvPr/>
          </p:nvSpPr>
          <p:spPr bwMode="auto">
            <a:xfrm flipV="1">
              <a:off x="905" y="1316"/>
              <a:ext cx="291" cy="223"/>
            </a:xfrm>
            <a:prstGeom prst="line">
              <a:avLst/>
            </a:prstGeom>
            <a:noFill/>
            <a:ln w="25400">
              <a:solidFill>
                <a:srgbClr val="FF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34" name="Rectangle 7"/>
            <p:cNvSpPr>
              <a:spLocks noChangeArrowheads="1"/>
            </p:cNvSpPr>
            <p:nvPr/>
          </p:nvSpPr>
          <p:spPr bwMode="auto">
            <a:xfrm>
              <a:off x="288" y="1583"/>
              <a:ext cx="710" cy="39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8288" tIns="18288" rIns="0" bIns="0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ea typeface="宋体" panose="02010600030101010101" pitchFamily="2" charset="-122"/>
                </a:rPr>
                <a:t>Assistant Surgeon</a:t>
              </a:r>
            </a:p>
          </p:txBody>
        </p:sp>
        <p:sp>
          <p:nvSpPr>
            <p:cNvPr id="43035" name="Rectangle 8"/>
            <p:cNvSpPr>
              <a:spLocks noChangeArrowheads="1"/>
            </p:cNvSpPr>
            <p:nvPr/>
          </p:nvSpPr>
          <p:spPr bwMode="auto">
            <a:xfrm>
              <a:off x="1664" y="1765"/>
              <a:ext cx="1024" cy="262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8288" tIns="18288" rIns="0" bIns="0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ea typeface="宋体" panose="02010600030101010101" pitchFamily="2" charset="-122"/>
                </a:rPr>
                <a:t>Main Surgeon</a:t>
              </a:r>
            </a:p>
          </p:txBody>
        </p:sp>
        <p:sp>
          <p:nvSpPr>
            <p:cNvPr id="43036" name="Line 9"/>
            <p:cNvSpPr>
              <a:spLocks noChangeShapeType="1"/>
            </p:cNvSpPr>
            <p:nvPr/>
          </p:nvSpPr>
          <p:spPr bwMode="auto">
            <a:xfrm flipV="1">
              <a:off x="1493" y="1530"/>
              <a:ext cx="197" cy="430"/>
            </a:xfrm>
            <a:prstGeom prst="line">
              <a:avLst/>
            </a:prstGeom>
            <a:noFill/>
            <a:ln w="25400">
              <a:solidFill>
                <a:srgbClr val="FF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37" name="Rectangle 10"/>
            <p:cNvSpPr>
              <a:spLocks noChangeArrowheads="1"/>
            </p:cNvSpPr>
            <p:nvPr/>
          </p:nvSpPr>
          <p:spPr bwMode="auto">
            <a:xfrm>
              <a:off x="1111" y="1910"/>
              <a:ext cx="529" cy="192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8288" tIns="18288" rIns="0" bIns="0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ea typeface="宋体" panose="02010600030101010101" pitchFamily="2" charset="-122"/>
                </a:rPr>
                <a:t>Patient</a:t>
              </a:r>
            </a:p>
          </p:txBody>
        </p:sp>
        <p:sp>
          <p:nvSpPr>
            <p:cNvPr id="43038" name="Line 11"/>
            <p:cNvSpPr>
              <a:spLocks noChangeShapeType="1"/>
            </p:cNvSpPr>
            <p:nvPr/>
          </p:nvSpPr>
          <p:spPr bwMode="auto">
            <a:xfrm>
              <a:off x="1427" y="846"/>
              <a:ext cx="248" cy="37"/>
            </a:xfrm>
            <a:prstGeom prst="line">
              <a:avLst/>
            </a:prstGeom>
            <a:noFill/>
            <a:ln w="25400">
              <a:solidFill>
                <a:srgbClr val="FF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39" name="Rectangle 12"/>
            <p:cNvSpPr>
              <a:spLocks noChangeArrowheads="1"/>
            </p:cNvSpPr>
            <p:nvPr/>
          </p:nvSpPr>
          <p:spPr bwMode="auto">
            <a:xfrm>
              <a:off x="423" y="928"/>
              <a:ext cx="857" cy="195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8288" tIns="18288" rIns="0" bIns="0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ea typeface="宋体" panose="02010600030101010101" pitchFamily="2" charset="-122"/>
                </a:rPr>
                <a:t>Microscope</a:t>
              </a:r>
            </a:p>
          </p:txBody>
        </p:sp>
        <p:sp>
          <p:nvSpPr>
            <p:cNvPr id="43040" name="Text Box 13"/>
            <p:cNvSpPr txBox="1">
              <a:spLocks noChangeArrowheads="1"/>
            </p:cNvSpPr>
            <p:nvPr/>
          </p:nvSpPr>
          <p:spPr bwMode="auto">
            <a:xfrm>
              <a:off x="512" y="707"/>
              <a:ext cx="258" cy="17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0">
                  <a:ea typeface="宋体" panose="02010600030101010101" pitchFamily="2" charset="-122"/>
                </a:rPr>
                <a:t>(A)</a:t>
              </a:r>
              <a:endParaRPr lang="en-US" altLang="en-US" sz="1800" b="0">
                <a:ea typeface="宋体" panose="02010600030101010101" pitchFamily="2" charset="-122"/>
              </a:endParaRPr>
            </a:p>
          </p:txBody>
        </p:sp>
      </p:grpSp>
      <p:grpSp>
        <p:nvGrpSpPr>
          <p:cNvPr id="43012" name="Group 14"/>
          <p:cNvGrpSpPr>
            <a:grpSpLocks/>
          </p:cNvGrpSpPr>
          <p:nvPr/>
        </p:nvGrpSpPr>
        <p:grpSpPr bwMode="auto">
          <a:xfrm>
            <a:off x="4800600" y="1066800"/>
            <a:ext cx="3581400" cy="2667000"/>
            <a:chOff x="2974" y="1369"/>
            <a:chExt cx="2063" cy="1487"/>
          </a:xfrm>
        </p:grpSpPr>
        <p:pic>
          <p:nvPicPr>
            <p:cNvPr id="43020" name="Picture 15" descr="IMG_20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1392"/>
              <a:ext cx="1837" cy="1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21" name="Line 16"/>
            <p:cNvSpPr>
              <a:spLocks noChangeShapeType="1"/>
            </p:cNvSpPr>
            <p:nvPr/>
          </p:nvSpPr>
          <p:spPr bwMode="auto">
            <a:xfrm flipV="1">
              <a:off x="3247" y="1474"/>
              <a:ext cx="302" cy="256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22" name="Line 17"/>
            <p:cNvSpPr>
              <a:spLocks noChangeShapeType="1"/>
            </p:cNvSpPr>
            <p:nvPr/>
          </p:nvSpPr>
          <p:spPr bwMode="auto">
            <a:xfrm flipH="1" flipV="1">
              <a:off x="3618" y="2071"/>
              <a:ext cx="10" cy="183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23" name="Line 18"/>
            <p:cNvSpPr>
              <a:spLocks noChangeShapeType="1"/>
            </p:cNvSpPr>
            <p:nvPr/>
          </p:nvSpPr>
          <p:spPr bwMode="auto">
            <a:xfrm flipH="1" flipV="1">
              <a:off x="4755" y="1518"/>
              <a:ext cx="92" cy="404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24" name="Rectangle 19"/>
            <p:cNvSpPr>
              <a:spLocks noChangeArrowheads="1"/>
            </p:cNvSpPr>
            <p:nvPr/>
          </p:nvSpPr>
          <p:spPr bwMode="auto">
            <a:xfrm>
              <a:off x="2974" y="1801"/>
              <a:ext cx="797" cy="177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ea typeface="宋体" panose="02010600030101010101" pitchFamily="2" charset="-122"/>
                </a:rPr>
                <a:t>Light Source</a:t>
              </a:r>
            </a:p>
          </p:txBody>
        </p:sp>
        <p:sp>
          <p:nvSpPr>
            <p:cNvPr id="43025" name="Rectangle 20"/>
            <p:cNvSpPr>
              <a:spLocks noChangeArrowheads="1"/>
            </p:cNvSpPr>
            <p:nvPr/>
          </p:nvSpPr>
          <p:spPr bwMode="auto">
            <a:xfrm>
              <a:off x="2998" y="2221"/>
              <a:ext cx="1005" cy="211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ea typeface="宋体" panose="02010600030101010101" pitchFamily="2" charset="-122"/>
                </a:rPr>
                <a:t>Irrigation Tube</a:t>
              </a:r>
            </a:p>
          </p:txBody>
        </p:sp>
        <p:sp>
          <p:nvSpPr>
            <p:cNvPr id="43026" name="Line 21"/>
            <p:cNvSpPr>
              <a:spLocks noChangeShapeType="1"/>
            </p:cNvSpPr>
            <p:nvPr/>
          </p:nvSpPr>
          <p:spPr bwMode="auto">
            <a:xfrm flipV="1">
              <a:off x="4214" y="1892"/>
              <a:ext cx="51" cy="264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27" name="Rectangle 22"/>
            <p:cNvSpPr>
              <a:spLocks noChangeArrowheads="1"/>
            </p:cNvSpPr>
            <p:nvPr/>
          </p:nvSpPr>
          <p:spPr bwMode="auto">
            <a:xfrm>
              <a:off x="4008" y="2150"/>
              <a:ext cx="614" cy="164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ea typeface="宋体" panose="02010600030101010101" pitchFamily="2" charset="-122"/>
                </a:rPr>
                <a:t>Cornea</a:t>
              </a:r>
            </a:p>
          </p:txBody>
        </p:sp>
        <p:sp>
          <p:nvSpPr>
            <p:cNvPr id="43028" name="Text Box 23"/>
            <p:cNvSpPr txBox="1">
              <a:spLocks noChangeArrowheads="1"/>
            </p:cNvSpPr>
            <p:nvPr/>
          </p:nvSpPr>
          <p:spPr bwMode="auto">
            <a:xfrm>
              <a:off x="3114" y="1369"/>
              <a:ext cx="244" cy="2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0">
                  <a:ea typeface="宋体" panose="02010600030101010101" pitchFamily="2" charset="-122"/>
                </a:rPr>
                <a:t>(B)</a:t>
              </a:r>
              <a:endParaRPr lang="en-US" altLang="en-US" sz="1800" b="0">
                <a:ea typeface="宋体" panose="02010600030101010101" pitchFamily="2" charset="-122"/>
              </a:endParaRPr>
            </a:p>
          </p:txBody>
        </p:sp>
        <p:sp>
          <p:nvSpPr>
            <p:cNvPr id="43029" name="Rectangle 24"/>
            <p:cNvSpPr>
              <a:spLocks noChangeArrowheads="1"/>
            </p:cNvSpPr>
            <p:nvPr/>
          </p:nvSpPr>
          <p:spPr bwMode="auto">
            <a:xfrm>
              <a:off x="4594" y="1909"/>
              <a:ext cx="443" cy="328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ea typeface="宋体" panose="02010600030101010101" pitchFamily="2" charset="-122"/>
                </a:rPr>
                <a:t>Surgical Tool</a:t>
              </a:r>
            </a:p>
          </p:txBody>
        </p:sp>
        <p:sp>
          <p:nvSpPr>
            <p:cNvPr id="43030" name="Text Box 25"/>
            <p:cNvSpPr txBox="1">
              <a:spLocks noChangeArrowheads="1"/>
            </p:cNvSpPr>
            <p:nvPr/>
          </p:nvSpPr>
          <p:spPr bwMode="auto">
            <a:xfrm>
              <a:off x="3046" y="2490"/>
              <a:ext cx="1971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ea typeface="宋体" panose="02010600030101010101" pitchFamily="2" charset="-122"/>
              </a:endParaRPr>
            </a:p>
          </p:txBody>
        </p:sp>
      </p:grpSp>
      <p:sp>
        <p:nvSpPr>
          <p:cNvPr id="43013" name="Text Box 26"/>
          <p:cNvSpPr txBox="1">
            <a:spLocks noChangeArrowheads="1"/>
          </p:cNvSpPr>
          <p:nvPr/>
        </p:nvSpPr>
        <p:spPr bwMode="auto">
          <a:xfrm>
            <a:off x="142875" y="3524250"/>
            <a:ext cx="4267200" cy="294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b="0">
                <a:ea typeface="宋体" panose="02010600030101010101" pitchFamily="2" charset="-122"/>
              </a:rPr>
              <a:t> </a:t>
            </a:r>
            <a:r>
              <a:rPr lang="en-US" altLang="en-US" sz="2200" b="0">
                <a:ea typeface="宋体" panose="02010600030101010101" pitchFamily="2" charset="-122"/>
              </a:rPr>
              <a:t>3 incisions / Multiple tools (laser, graspers, picks, light source)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00" b="0">
                <a:ea typeface="宋体" panose="02010600030101010101" pitchFamily="2" charset="-122"/>
              </a:rPr>
              <a:t>Requires </a:t>
            </a:r>
            <a:r>
              <a:rPr lang="en-US" altLang="en-US" sz="2200" b="0">
                <a:solidFill>
                  <a:srgbClr val="FF3300"/>
                </a:solidFill>
                <a:ea typeface="宋体" panose="02010600030101010101" pitchFamily="2" charset="-122"/>
              </a:rPr>
              <a:t>orbital manipulation</a:t>
            </a:r>
            <a:r>
              <a:rPr lang="en-US" altLang="en-US" sz="2200" b="0">
                <a:ea typeface="宋体" panose="02010600030101010101" pitchFamily="2" charset="-122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00" b="0">
                <a:ea typeface="宋体" panose="02010600030101010101" pitchFamily="2" charset="-122"/>
              </a:rPr>
              <a:t>Requires precise </a:t>
            </a:r>
            <a:r>
              <a:rPr lang="en-US" altLang="en-US" sz="2200" b="0">
                <a:solidFill>
                  <a:srgbClr val="FF3300"/>
                </a:solidFill>
                <a:ea typeface="宋体" panose="02010600030101010101" pitchFamily="2" charset="-122"/>
              </a:rPr>
              <a:t>intra-ocular dexterity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00" b="0">
                <a:solidFill>
                  <a:srgbClr val="FF3300"/>
                </a:solidFill>
                <a:ea typeface="宋体" panose="02010600030101010101" pitchFamily="2" charset="-122"/>
              </a:rPr>
              <a:t>Dual arm operation</a:t>
            </a:r>
          </a:p>
        </p:txBody>
      </p:sp>
      <p:pic>
        <p:nvPicPr>
          <p:cNvPr id="43014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181600"/>
            <a:ext cx="4598988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Rectangle 28"/>
          <p:cNvSpPr>
            <a:spLocks noChangeArrowheads="1"/>
          </p:cNvSpPr>
          <p:nvPr/>
        </p:nvSpPr>
        <p:spPr bwMode="auto">
          <a:xfrm>
            <a:off x="4648200" y="6316663"/>
            <a:ext cx="3117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ea typeface="宋体" panose="02010600030101010101" pitchFamily="2" charset="-122"/>
              </a:rPr>
              <a:t>Anterior vitreous membranes</a:t>
            </a:r>
          </a:p>
        </p:txBody>
      </p:sp>
      <p:pic>
        <p:nvPicPr>
          <p:cNvPr id="43016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13" y="3443288"/>
            <a:ext cx="1900237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7" name="Rectangle 30"/>
          <p:cNvSpPr>
            <a:spLocks noChangeArrowheads="1"/>
          </p:cNvSpPr>
          <p:nvPr/>
        </p:nvSpPr>
        <p:spPr bwMode="auto">
          <a:xfrm>
            <a:off x="4451350" y="4738688"/>
            <a:ext cx="2292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ea typeface="宋体" panose="02010600030101010101" pitchFamily="2" charset="-122"/>
              </a:rPr>
              <a:t>Vitreous membranes</a:t>
            </a:r>
          </a:p>
        </p:txBody>
      </p:sp>
      <p:pic>
        <p:nvPicPr>
          <p:cNvPr id="43018" name="Picture 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581400"/>
            <a:ext cx="1776413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9" name="Rectangle 32"/>
          <p:cNvSpPr>
            <a:spLocks noChangeArrowheads="1"/>
          </p:cNvSpPr>
          <p:nvPr/>
        </p:nvSpPr>
        <p:spPr bwMode="auto">
          <a:xfrm>
            <a:off x="6805613" y="4738688"/>
            <a:ext cx="2076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ea typeface="宋体" panose="02010600030101010101" pitchFamily="2" charset="-122"/>
              </a:rPr>
              <a:t>Membrane peeling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1606</TotalTime>
  <Words>331</Words>
  <Application>Microsoft Office PowerPoint</Application>
  <PresentationFormat>On-screen Show (4:3)</PresentationFormat>
  <Paragraphs>84</Paragraphs>
  <Slides>9</Slides>
  <Notes>1</Notes>
  <HiddenSlides>0</HiddenSlides>
  <MMClips>8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SimSun</vt:lpstr>
      <vt:lpstr>Arial</vt:lpstr>
      <vt:lpstr>Georgia</vt:lpstr>
      <vt:lpstr>Symbol</vt:lpstr>
      <vt:lpstr>Times New Roman</vt:lpstr>
      <vt:lpstr>Wingdings</vt:lpstr>
      <vt:lpstr>Default Design</vt:lpstr>
      <vt:lpstr>Clip</vt:lpstr>
      <vt:lpstr>PowerPoint Presentation</vt:lpstr>
      <vt:lpstr>Distal Dexterity &amp; Deep Surgical Fields</vt:lpstr>
      <vt:lpstr>MIS of the Throat and Upper Airways</vt:lpstr>
      <vt:lpstr>A system for MIS of the Throat</vt:lpstr>
      <vt:lpstr>Control &amp; Modeling Challenges for µ-surgery</vt:lpstr>
      <vt:lpstr>PowerPoint Presentation</vt:lpstr>
      <vt:lpstr>In-Vivo Sensory-Aided SPA Surgery</vt:lpstr>
      <vt:lpstr>-Surgery of the EYE  Dual-Arm Orbital  Manipulation and Intraocular Dexterity</vt:lpstr>
      <vt:lpstr>Ophthalmic Surgery</vt:lpstr>
    </vt:vector>
  </TitlesOfParts>
  <Company>Columbia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Novel Robotic Architectures and Mechanisms for Surgical Assistance</dc:title>
  <dc:creator>Nabil Simaan</dc:creator>
  <cp:lastModifiedBy>rmyasin@gmail.com</cp:lastModifiedBy>
  <cp:revision>151</cp:revision>
  <dcterms:created xsi:type="dcterms:W3CDTF">2005-04-18T19:04:16Z</dcterms:created>
  <dcterms:modified xsi:type="dcterms:W3CDTF">2016-01-29T00:18:54Z</dcterms:modified>
</cp:coreProperties>
</file>