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VI" ContentType="video/x-msvideo"/>
  <Default Extension="vml" ContentType="application/vnd.openxmlformats-officedocument.vmlDrawin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367" r:id="rId2"/>
    <p:sldId id="405" r:id="rId3"/>
    <p:sldId id="406" r:id="rId4"/>
    <p:sldId id="408" r:id="rId5"/>
    <p:sldId id="410" r:id="rId6"/>
    <p:sldId id="376" r:id="rId7"/>
    <p:sldId id="397" r:id="rId8"/>
    <p:sldId id="398" r:id="rId9"/>
    <p:sldId id="399" r:id="rId10"/>
    <p:sldId id="400" r:id="rId11"/>
    <p:sldId id="401" r:id="rId12"/>
    <p:sldId id="402" r:id="rId13"/>
    <p:sldId id="306" r:id="rId14"/>
    <p:sldId id="352" r:id="rId15"/>
    <p:sldId id="422" r:id="rId16"/>
    <p:sldId id="383" r:id="rId17"/>
    <p:sldId id="384" r:id="rId18"/>
    <p:sldId id="385" r:id="rId19"/>
    <p:sldId id="386" r:id="rId20"/>
    <p:sldId id="387" r:id="rId21"/>
    <p:sldId id="396" r:id="rId22"/>
    <p:sldId id="411" r:id="rId23"/>
    <p:sldId id="412" r:id="rId24"/>
  </p:sldIdLst>
  <p:sldSz cx="9144000" cy="6858000" type="screen4x3"/>
  <p:notesSz cx="7315200" cy="9601200"/>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Nabil Simaan" initials="N.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FF3300"/>
    <a:srgbClr val="00FFCC"/>
    <a:srgbClr val="00FF99"/>
    <a:srgbClr val="66FFCC"/>
    <a:srgbClr val="FFFF66"/>
    <a:srgbClr val="CCFF9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524" autoAdjust="0"/>
    <p:restoredTop sz="94660"/>
  </p:normalViewPr>
  <p:slideViewPr>
    <p:cSldViewPr snapToGrid="0">
      <p:cViewPr varScale="1">
        <p:scale>
          <a:sx n="67" d="100"/>
          <a:sy n="67" d="100"/>
        </p:scale>
        <p:origin x="1062"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200" b="0">
                <a:latin typeface="Arial" charset="0"/>
                <a:cs typeface="Arial" charset="0"/>
              </a:defRPr>
            </a:lvl1pPr>
          </a:lstStyle>
          <a:p>
            <a:pPr>
              <a:defRPr/>
            </a:pPr>
            <a:endParaRPr lang="en-US"/>
          </a:p>
        </p:txBody>
      </p:sp>
      <p:sp>
        <p:nvSpPr>
          <p:cNvPr id="15974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200" b="0">
                <a:latin typeface="Arial" charset="0"/>
                <a:cs typeface="Arial" charset="0"/>
              </a:defRPr>
            </a:lvl1pPr>
          </a:lstStyle>
          <a:p>
            <a:pPr>
              <a:defRPr/>
            </a:pPr>
            <a:endParaRPr lang="en-US"/>
          </a:p>
        </p:txBody>
      </p:sp>
      <p:sp>
        <p:nvSpPr>
          <p:cNvPr id="15974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b="0">
                <a:latin typeface="Arial" charset="0"/>
                <a:cs typeface="Arial" charset="0"/>
              </a:defRPr>
            </a:lvl1pPr>
          </a:lstStyle>
          <a:p>
            <a:pPr>
              <a:defRPr/>
            </a:pPr>
            <a:endParaRPr lang="en-US"/>
          </a:p>
        </p:txBody>
      </p:sp>
      <p:sp>
        <p:nvSpPr>
          <p:cNvPr id="15974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b="0" smtClean="0"/>
            </a:lvl1pPr>
          </a:lstStyle>
          <a:p>
            <a:pPr>
              <a:defRPr/>
            </a:pPr>
            <a:fld id="{826AF5BA-14EB-4807-88B0-2A923106634B}" type="slidenum">
              <a:rPr lang="en-US" altLang="en-US"/>
              <a:pPr>
                <a:defRPr/>
              </a:pPr>
              <a:t>‹#›</a:t>
            </a:fld>
            <a:endParaRPr lang="en-US" altLang="en-US"/>
          </a:p>
        </p:txBody>
      </p:sp>
    </p:spTree>
    <p:extLst>
      <p:ext uri="{BB962C8B-B14F-4D97-AF65-F5344CB8AC3E}">
        <p14:creationId xmlns:p14="http://schemas.microsoft.com/office/powerpoint/2010/main" val="2770678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defTabSz="966788" eaLnBrk="1" hangingPunct="1">
              <a:defRPr sz="1300" b="0">
                <a:latin typeface="Arial" charset="0"/>
                <a:cs typeface="Arial" charset="0"/>
              </a:defRPr>
            </a:lvl1pPr>
          </a:lstStyle>
          <a:p>
            <a:pPr>
              <a:defRPr/>
            </a:pPr>
            <a:endParaRPr lang="en-US"/>
          </a:p>
        </p:txBody>
      </p:sp>
      <p:sp>
        <p:nvSpPr>
          <p:cNvPr id="409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algn="r" defTabSz="966788" eaLnBrk="1" hangingPunct="1">
              <a:defRPr sz="1300" b="0">
                <a:latin typeface="Arial" charset="0"/>
                <a:cs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defTabSz="966788" eaLnBrk="1" hangingPunct="1">
              <a:defRPr sz="1300" b="0">
                <a:latin typeface="Arial" charset="0"/>
                <a:cs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algn="r" defTabSz="966788" eaLnBrk="1" hangingPunct="1">
              <a:defRPr sz="1300" b="0" smtClean="0"/>
            </a:lvl1pPr>
          </a:lstStyle>
          <a:p>
            <a:pPr>
              <a:defRPr/>
            </a:pPr>
            <a:fld id="{CEA28F83-359B-4214-9ECA-D63B8B184621}" type="slidenum">
              <a:rPr lang="en-US" altLang="en-US"/>
              <a:pPr>
                <a:defRPr/>
              </a:pPr>
              <a:t>‹#›</a:t>
            </a:fld>
            <a:endParaRPr lang="en-US" altLang="en-US"/>
          </a:p>
        </p:txBody>
      </p:sp>
    </p:spTree>
    <p:extLst>
      <p:ext uri="{BB962C8B-B14F-4D97-AF65-F5344CB8AC3E}">
        <p14:creationId xmlns:p14="http://schemas.microsoft.com/office/powerpoint/2010/main" val="2373712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A6BB768-5098-4CBB-87E1-94DBB2CA146D}" type="slidenum">
              <a:rPr lang="en-US" altLang="en-US" sz="1300"/>
              <a:pPr>
                <a:spcBef>
                  <a:spcPct val="0"/>
                </a:spcBef>
              </a:pPr>
              <a:t>6</a:t>
            </a:fld>
            <a:endParaRPr lang="en-US" altLang="en-US" sz="1300"/>
          </a:p>
        </p:txBody>
      </p:sp>
      <p:sp>
        <p:nvSpPr>
          <p:cNvPr id="50179" name="Rectangle 2"/>
          <p:cNvSpPr>
            <a:spLocks noGrp="1" noRot="1" noChangeAspect="1" noChangeArrowheads="1" noTextEdit="1"/>
          </p:cNvSpPr>
          <p:nvPr>
            <p:ph type="sldImg"/>
          </p:nvPr>
        </p:nvSpPr>
        <p:spPr>
          <a:xfrm>
            <a:off x="1257300" y="719138"/>
            <a:ext cx="4800600" cy="3600450"/>
          </a:xfrm>
          <a:ln/>
        </p:spPr>
      </p:sp>
      <p:sp>
        <p:nvSpPr>
          <p:cNvPr id="50180" name="Rectangle 3"/>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1" hangingPunct="1">
              <a:buFontTx/>
              <a:buAutoNum type="arabicPeriod"/>
            </a:pPr>
            <a:r>
              <a:rPr lang="en-US" altLang="zh-CN" smtClean="0">
                <a:latin typeface="Arial" panose="020B0604020202020204" pitchFamily="34" charset="0"/>
                <a:cs typeface="Arial" panose="020B0604020202020204" pitchFamily="34" charset="0"/>
              </a:rPr>
              <a:t>First of all, let’s take a look at what is CI</a:t>
            </a:r>
          </a:p>
          <a:p>
            <a:pPr marL="190500" indent="-190500" eaLnBrk="1" hangingPunct="1">
              <a:buFontTx/>
              <a:buAutoNum type="arabicPeriod"/>
            </a:pPr>
            <a:r>
              <a:rPr lang="en-US" altLang="zh-CN" smtClean="0">
                <a:latin typeface="Arial" panose="020B0604020202020204" pitchFamily="34" charset="0"/>
                <a:cs typeface="Arial" panose="020B0604020202020204" pitchFamily="34" charset="0"/>
              </a:rPr>
              <a:t>CI applies to people with severe hearing loss due to damaged hair cells.</a:t>
            </a:r>
          </a:p>
          <a:p>
            <a:pPr marL="190500" indent="-190500" eaLnBrk="1" hangingPunct="1">
              <a:buFontTx/>
              <a:buAutoNum type="arabicPeriod"/>
            </a:pPr>
            <a:r>
              <a:rPr lang="en-US" altLang="zh-CN" smtClean="0">
                <a:latin typeface="Arial" panose="020B0604020202020204" pitchFamily="34" charset="0"/>
                <a:cs typeface="Arial" panose="020B0604020202020204" pitchFamily="34" charset="0"/>
              </a:rPr>
              <a:t>System made up of components including: microphone, transmitter, receiver, round window, electrode</a:t>
            </a:r>
          </a:p>
          <a:p>
            <a:pPr marL="190500" indent="-190500" eaLnBrk="1" hangingPunct="1">
              <a:buFontTx/>
              <a:buAutoNum type="arabicPeriod"/>
            </a:pPr>
            <a:r>
              <a:rPr lang="en-US" altLang="zh-CN" smtClean="0">
                <a:latin typeface="Arial" panose="020B0604020202020204" pitchFamily="34" charset="0"/>
                <a:cs typeface="Arial" panose="020B0604020202020204" pitchFamily="34" charset="0"/>
              </a:rPr>
              <a:t>Cross-section of the cochlea, scala tympani, cochlear duct, basilar membrane, base bone of cochlea</a:t>
            </a:r>
          </a:p>
          <a:p>
            <a:pPr marL="190500" indent="-190500" eaLnBrk="1" hangingPunct="1">
              <a:buFontTx/>
              <a:buAutoNum type="arabicPeriod"/>
            </a:pPr>
            <a:r>
              <a:rPr lang="en-US" altLang="zh-CN" smtClean="0">
                <a:latin typeface="Arial" panose="020B0604020202020204" pitchFamily="34" charset="0"/>
                <a:cs typeface="Arial" panose="020B0604020202020204" pitchFamily="34" charset="0"/>
              </a:rPr>
              <a:t>Avoid damage basilar membrane, external wall of the cochlea</a:t>
            </a:r>
          </a:p>
        </p:txBody>
      </p:sp>
    </p:spTree>
    <p:extLst>
      <p:ext uri="{BB962C8B-B14F-4D97-AF65-F5344CB8AC3E}">
        <p14:creationId xmlns:p14="http://schemas.microsoft.com/office/powerpoint/2010/main" val="862312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4ADA069-02D4-4FA9-90DD-BAD89DBDB00A}" type="slidenum">
              <a:rPr lang="en-US" altLang="en-US" sz="1300"/>
              <a:pPr>
                <a:spcBef>
                  <a:spcPct val="0"/>
                </a:spcBef>
              </a:pPr>
              <a:t>17</a:t>
            </a:fld>
            <a:endParaRPr lang="en-US" altLang="en-US" sz="1300"/>
          </a:p>
        </p:txBody>
      </p:sp>
      <p:sp>
        <p:nvSpPr>
          <p:cNvPr id="64515" name="Rectangle 2"/>
          <p:cNvSpPr>
            <a:spLocks noGrp="1" noRot="1" noChangeAspect="1" noChangeArrowheads="1" noTextEdit="1"/>
          </p:cNvSpPr>
          <p:nvPr>
            <p:ph type="sldImg"/>
          </p:nvPr>
        </p:nvSpPr>
        <p:spPr>
          <a:xfrm>
            <a:off x="1257300" y="719138"/>
            <a:ext cx="4802188" cy="3602037"/>
          </a:xfrm>
          <a:ln/>
        </p:spPr>
      </p:sp>
      <p:sp>
        <p:nvSpPr>
          <p:cNvPr id="64516" name="Rectangle 3"/>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cs typeface="Arial" panose="020B0604020202020204" pitchFamily="34" charset="0"/>
              </a:rPr>
              <a:t>CIS 5 : Registration for CIS requires more accuracy than for diagnosis. In addition not only images but also operating systems and tools must be registered. Not only to match images but also to register physical spaces.</a:t>
            </a:r>
          </a:p>
        </p:txBody>
      </p:sp>
    </p:spTree>
    <p:extLst>
      <p:ext uri="{BB962C8B-B14F-4D97-AF65-F5344CB8AC3E}">
        <p14:creationId xmlns:p14="http://schemas.microsoft.com/office/powerpoint/2010/main" val="2826443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54AB87-3568-4D1F-B0C3-2870509E4E28}" type="slidenum">
              <a:rPr lang="en-US" altLang="en-US"/>
              <a:pPr>
                <a:defRPr/>
              </a:pPr>
              <a:t>‹#›</a:t>
            </a:fld>
            <a:endParaRPr lang="en-US" altLang="en-US"/>
          </a:p>
        </p:txBody>
      </p:sp>
    </p:spTree>
    <p:extLst>
      <p:ext uri="{BB962C8B-B14F-4D97-AF65-F5344CB8AC3E}">
        <p14:creationId xmlns:p14="http://schemas.microsoft.com/office/powerpoint/2010/main" val="83665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3A52DD-E75A-4D1D-A457-C3E890BF1F70}" type="slidenum">
              <a:rPr lang="en-US" altLang="en-US"/>
              <a:pPr>
                <a:defRPr/>
              </a:pPr>
              <a:t>‹#›</a:t>
            </a:fld>
            <a:endParaRPr lang="en-US" altLang="en-US"/>
          </a:p>
        </p:txBody>
      </p:sp>
    </p:spTree>
    <p:extLst>
      <p:ext uri="{BB962C8B-B14F-4D97-AF65-F5344CB8AC3E}">
        <p14:creationId xmlns:p14="http://schemas.microsoft.com/office/powerpoint/2010/main" val="3236287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74354A-2EB8-42D1-8E49-1FECB5FFE2C6}" type="slidenum">
              <a:rPr lang="en-US" altLang="en-US"/>
              <a:pPr>
                <a:defRPr/>
              </a:pPr>
              <a:t>‹#›</a:t>
            </a:fld>
            <a:endParaRPr lang="en-US" altLang="en-US"/>
          </a:p>
        </p:txBody>
      </p:sp>
    </p:spTree>
    <p:extLst>
      <p:ext uri="{BB962C8B-B14F-4D97-AF65-F5344CB8AC3E}">
        <p14:creationId xmlns:p14="http://schemas.microsoft.com/office/powerpoint/2010/main" val="33888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7620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762000"/>
            <a:ext cx="4038600" cy="55626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976C63-5800-4AB8-8BCC-62097E003811}" type="slidenum">
              <a:rPr lang="en-US" altLang="en-US"/>
              <a:pPr>
                <a:defRPr/>
              </a:pPr>
              <a:t>‹#›</a:t>
            </a:fld>
            <a:endParaRPr lang="en-US" altLang="en-US"/>
          </a:p>
        </p:txBody>
      </p:sp>
    </p:spTree>
    <p:extLst>
      <p:ext uri="{BB962C8B-B14F-4D97-AF65-F5344CB8AC3E}">
        <p14:creationId xmlns:p14="http://schemas.microsoft.com/office/powerpoint/2010/main" val="266650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7620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B91F45-FA47-499C-9DE5-3AF15F974AA7}" type="slidenum">
              <a:rPr lang="en-US" altLang="en-US"/>
              <a:pPr>
                <a:defRPr/>
              </a:pPr>
              <a:t>‹#›</a:t>
            </a:fld>
            <a:endParaRPr lang="en-US" altLang="en-US"/>
          </a:p>
        </p:txBody>
      </p:sp>
    </p:spTree>
    <p:extLst>
      <p:ext uri="{BB962C8B-B14F-4D97-AF65-F5344CB8AC3E}">
        <p14:creationId xmlns:p14="http://schemas.microsoft.com/office/powerpoint/2010/main" val="1463072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7620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96C0980-E9CA-4E1F-A1FF-6FE2342DAC6A}" type="slidenum">
              <a:rPr lang="en-US" altLang="en-US"/>
              <a:pPr>
                <a:defRPr/>
              </a:pPr>
              <a:t>‹#›</a:t>
            </a:fld>
            <a:endParaRPr lang="en-US" altLang="en-US"/>
          </a:p>
        </p:txBody>
      </p:sp>
    </p:spTree>
    <p:extLst>
      <p:ext uri="{BB962C8B-B14F-4D97-AF65-F5344CB8AC3E}">
        <p14:creationId xmlns:p14="http://schemas.microsoft.com/office/powerpoint/2010/main" val="376380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762000"/>
            <a:ext cx="4038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40386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7986016-3A08-4481-869C-64B6D3DC8567}" type="slidenum">
              <a:rPr lang="en-US" altLang="en-US"/>
              <a:pPr>
                <a:defRPr/>
              </a:pPr>
              <a:t>‹#›</a:t>
            </a:fld>
            <a:endParaRPr lang="en-US" altLang="en-US"/>
          </a:p>
        </p:txBody>
      </p:sp>
    </p:spTree>
    <p:extLst>
      <p:ext uri="{BB962C8B-B14F-4D97-AF65-F5344CB8AC3E}">
        <p14:creationId xmlns:p14="http://schemas.microsoft.com/office/powerpoint/2010/main" val="143991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4E751A-D037-4E8D-9847-1F45CC3B91D2}" type="slidenum">
              <a:rPr lang="en-US" altLang="en-US"/>
              <a:pPr>
                <a:defRPr/>
              </a:pPr>
              <a:t>‹#›</a:t>
            </a:fld>
            <a:endParaRPr lang="en-US" altLang="en-US"/>
          </a:p>
        </p:txBody>
      </p:sp>
    </p:spTree>
    <p:extLst>
      <p:ext uri="{BB962C8B-B14F-4D97-AF65-F5344CB8AC3E}">
        <p14:creationId xmlns:p14="http://schemas.microsoft.com/office/powerpoint/2010/main" val="2050724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41C5B0-8C50-4C4B-90E0-2DAA2BEE41D6}" type="slidenum">
              <a:rPr lang="en-US" altLang="en-US"/>
              <a:pPr>
                <a:defRPr/>
              </a:pPr>
              <a:t>‹#›</a:t>
            </a:fld>
            <a:endParaRPr lang="en-US" altLang="en-US"/>
          </a:p>
        </p:txBody>
      </p:sp>
    </p:spTree>
    <p:extLst>
      <p:ext uri="{BB962C8B-B14F-4D97-AF65-F5344CB8AC3E}">
        <p14:creationId xmlns:p14="http://schemas.microsoft.com/office/powerpoint/2010/main" val="1325019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762000"/>
            <a:ext cx="40386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0386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806FD3-B2CD-4D54-AF12-90F8556F1061}" type="slidenum">
              <a:rPr lang="en-US" altLang="en-US"/>
              <a:pPr>
                <a:defRPr/>
              </a:pPr>
              <a:t>‹#›</a:t>
            </a:fld>
            <a:endParaRPr lang="en-US" altLang="en-US"/>
          </a:p>
        </p:txBody>
      </p:sp>
    </p:spTree>
    <p:extLst>
      <p:ext uri="{BB962C8B-B14F-4D97-AF65-F5344CB8AC3E}">
        <p14:creationId xmlns:p14="http://schemas.microsoft.com/office/powerpoint/2010/main" val="2903054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12CD59-C7F1-4C95-BBE6-A561CC7ACA47}" type="slidenum">
              <a:rPr lang="en-US" altLang="en-US"/>
              <a:pPr>
                <a:defRPr/>
              </a:pPr>
              <a:t>‹#›</a:t>
            </a:fld>
            <a:endParaRPr lang="en-US" altLang="en-US"/>
          </a:p>
        </p:txBody>
      </p:sp>
    </p:spTree>
    <p:extLst>
      <p:ext uri="{BB962C8B-B14F-4D97-AF65-F5344CB8AC3E}">
        <p14:creationId xmlns:p14="http://schemas.microsoft.com/office/powerpoint/2010/main" val="2798037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F472F-7698-49FF-9556-6E945753FD93}" type="slidenum">
              <a:rPr lang="en-US" altLang="en-US"/>
              <a:pPr>
                <a:defRPr/>
              </a:pPr>
              <a:t>‹#›</a:t>
            </a:fld>
            <a:endParaRPr lang="en-US" altLang="en-US"/>
          </a:p>
        </p:txBody>
      </p:sp>
    </p:spTree>
    <p:extLst>
      <p:ext uri="{BB962C8B-B14F-4D97-AF65-F5344CB8AC3E}">
        <p14:creationId xmlns:p14="http://schemas.microsoft.com/office/powerpoint/2010/main" val="2209987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31D246-73EE-4B77-9354-0DD3929BC174}" type="slidenum">
              <a:rPr lang="en-US" altLang="en-US"/>
              <a:pPr>
                <a:defRPr/>
              </a:pPr>
              <a:t>‹#›</a:t>
            </a:fld>
            <a:endParaRPr lang="en-US" altLang="en-US"/>
          </a:p>
        </p:txBody>
      </p:sp>
    </p:spTree>
    <p:extLst>
      <p:ext uri="{BB962C8B-B14F-4D97-AF65-F5344CB8AC3E}">
        <p14:creationId xmlns:p14="http://schemas.microsoft.com/office/powerpoint/2010/main" val="780174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9D6AA3-D62A-4142-A641-A64BA2A89A63}" type="slidenum">
              <a:rPr lang="en-US" altLang="en-US"/>
              <a:pPr>
                <a:defRPr/>
              </a:pPr>
              <a:t>‹#›</a:t>
            </a:fld>
            <a:endParaRPr lang="en-US" altLang="en-US"/>
          </a:p>
        </p:txBody>
      </p:sp>
    </p:spTree>
    <p:extLst>
      <p:ext uri="{BB962C8B-B14F-4D97-AF65-F5344CB8AC3E}">
        <p14:creationId xmlns:p14="http://schemas.microsoft.com/office/powerpoint/2010/main" val="942379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F1CFC5-7EE5-43DD-B9A5-9087FA74AAC6}" type="slidenum">
              <a:rPr lang="en-US" altLang="en-US"/>
              <a:pPr>
                <a:defRPr/>
              </a:pPr>
              <a:t>‹#›</a:t>
            </a:fld>
            <a:endParaRPr lang="en-US" altLang="en-US"/>
          </a:p>
        </p:txBody>
      </p:sp>
    </p:spTree>
    <p:extLst>
      <p:ext uri="{BB962C8B-B14F-4D97-AF65-F5344CB8AC3E}">
        <p14:creationId xmlns:p14="http://schemas.microsoft.com/office/powerpoint/2010/main" val="149578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762000"/>
            <a:ext cx="8229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a:defRPr/>
            </a:pPr>
            <a:fld id="{EEF6CD66-196C-48EF-811F-0B8040966BE8}" type="slidenum">
              <a:rPr lang="en-US" altLang="en-US"/>
              <a:pPr>
                <a:defRPr/>
              </a:pPr>
              <a:t>‹#›</a:t>
            </a:fld>
            <a:endParaRPr lang="en-US" altLang="en-US"/>
          </a:p>
        </p:txBody>
      </p:sp>
      <p:sp>
        <p:nvSpPr>
          <p:cNvPr id="1031" name="Rectangle 7"/>
          <p:cNvSpPr>
            <a:spLocks noChangeArrowheads="1"/>
          </p:cNvSpPr>
          <p:nvPr userDrawn="1"/>
        </p:nvSpPr>
        <p:spPr bwMode="auto">
          <a:xfrm>
            <a:off x="115888" y="641350"/>
            <a:ext cx="8912225" cy="4286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cs typeface="Arial" charset="0"/>
        </a:defRPr>
      </a:lvl2pPr>
      <a:lvl3pPr algn="ctr" rtl="0" eaLnBrk="0" fontAlgn="base" hangingPunct="0">
        <a:spcBef>
          <a:spcPct val="0"/>
        </a:spcBef>
        <a:spcAft>
          <a:spcPct val="0"/>
        </a:spcAft>
        <a:defRPr sz="3200">
          <a:solidFill>
            <a:schemeClr val="tx2"/>
          </a:solidFill>
          <a:latin typeface="Arial" charset="0"/>
          <a:cs typeface="Arial" charset="0"/>
        </a:defRPr>
      </a:lvl3pPr>
      <a:lvl4pPr algn="ctr" rtl="0" eaLnBrk="0" fontAlgn="base" hangingPunct="0">
        <a:spcBef>
          <a:spcPct val="0"/>
        </a:spcBef>
        <a:spcAft>
          <a:spcPct val="0"/>
        </a:spcAft>
        <a:defRPr sz="3200">
          <a:solidFill>
            <a:schemeClr val="tx2"/>
          </a:solidFill>
          <a:latin typeface="Arial" charset="0"/>
          <a:cs typeface="Arial" charset="0"/>
        </a:defRPr>
      </a:lvl4pPr>
      <a:lvl5pPr algn="ctr" rtl="0" eaLnBrk="0" fontAlgn="base" hangingPunct="0">
        <a:spcBef>
          <a:spcPct val="0"/>
        </a:spcBef>
        <a:spcAft>
          <a:spcPct val="0"/>
        </a:spcAft>
        <a:defRPr sz="3200">
          <a:solidFill>
            <a:schemeClr val="tx2"/>
          </a:solidFill>
          <a:latin typeface="Arial" charset="0"/>
          <a:cs typeface="Arial" charset="0"/>
        </a:defRPr>
      </a:lvl5pPr>
      <a:lvl6pPr marL="457200" algn="ctr" rtl="0" fontAlgn="base">
        <a:spcBef>
          <a:spcPct val="0"/>
        </a:spcBef>
        <a:spcAft>
          <a:spcPct val="0"/>
        </a:spcAft>
        <a:defRPr sz="3200">
          <a:solidFill>
            <a:schemeClr val="tx2"/>
          </a:solidFill>
          <a:latin typeface="Arial" charset="0"/>
          <a:cs typeface="Arial" charset="0"/>
        </a:defRPr>
      </a:lvl6pPr>
      <a:lvl7pPr marL="914400" algn="ctr" rtl="0" fontAlgn="base">
        <a:spcBef>
          <a:spcPct val="0"/>
        </a:spcBef>
        <a:spcAft>
          <a:spcPct val="0"/>
        </a:spcAft>
        <a:defRPr sz="3200">
          <a:solidFill>
            <a:schemeClr val="tx2"/>
          </a:solidFill>
          <a:latin typeface="Arial" charset="0"/>
          <a:cs typeface="Arial" charset="0"/>
        </a:defRPr>
      </a:lvl7pPr>
      <a:lvl8pPr marL="1371600" algn="ctr" rtl="0" fontAlgn="base">
        <a:spcBef>
          <a:spcPct val="0"/>
        </a:spcBef>
        <a:spcAft>
          <a:spcPct val="0"/>
        </a:spcAft>
        <a:defRPr sz="3200">
          <a:solidFill>
            <a:schemeClr val="tx2"/>
          </a:solidFill>
          <a:latin typeface="Arial" charset="0"/>
          <a:cs typeface="Arial" charset="0"/>
        </a:defRPr>
      </a:lvl8pPr>
      <a:lvl9pPr marL="1828800" algn="ctr" rtl="0" fontAlgn="base">
        <a:spcBef>
          <a:spcPct val="0"/>
        </a:spcBef>
        <a:spcAft>
          <a:spcPct val="0"/>
        </a:spcAft>
        <a:defRPr sz="32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png"/><Relationship Id="rId5" Type="http://schemas.openxmlformats.org/officeDocument/2006/relationships/slideLayout" Target="../slideLayouts/slideLayout4.xml"/><Relationship Id="rId4" Type="http://schemas.openxmlformats.org/officeDocument/2006/relationships/video" Target="../media/media2.AVI"/></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7.wmv"/><Relationship Id="rId7" Type="http://schemas.openxmlformats.org/officeDocument/2006/relationships/slideLayout" Target="../slideLayouts/slideLayout4.xml"/><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video" Target="../media/media8.wmv"/><Relationship Id="rId11" Type="http://schemas.openxmlformats.org/officeDocument/2006/relationships/image" Target="../media/image53.png"/><Relationship Id="rId5" Type="http://schemas.microsoft.com/office/2007/relationships/media" Target="../media/media8.wmv"/><Relationship Id="rId10" Type="http://schemas.openxmlformats.org/officeDocument/2006/relationships/image" Target="../media/image52.png"/><Relationship Id="rId4" Type="http://schemas.openxmlformats.org/officeDocument/2006/relationships/video" Target="../media/media7.wmv"/><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media" Target="../media/media10.wmv"/><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slideLayout" Target="../slideLayouts/slideLayout2.xml"/><Relationship Id="rId10" Type="http://schemas.openxmlformats.org/officeDocument/2006/relationships/image" Target="../media/image64.png"/><Relationship Id="rId4" Type="http://schemas.openxmlformats.org/officeDocument/2006/relationships/video" Target="../media/media10.wmv"/><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media" Target="../media/media12.mp4"/><Relationship Id="rId7" Type="http://schemas.openxmlformats.org/officeDocument/2006/relationships/slideLayout" Target="../slideLayouts/slideLayout15.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video" Target="../media/media13.mp4"/><Relationship Id="rId5" Type="http://schemas.microsoft.com/office/2007/relationships/media" Target="../media/media13.mp4"/><Relationship Id="rId10" Type="http://schemas.openxmlformats.org/officeDocument/2006/relationships/image" Target="../media/image69.png"/><Relationship Id="rId4" Type="http://schemas.openxmlformats.org/officeDocument/2006/relationships/video" Target="../media/media12.mp4"/><Relationship Id="rId9"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5.png"/><Relationship Id="rId2" Type="http://schemas.openxmlformats.org/officeDocument/2006/relationships/video" Target="file:///C:\Nabil\New_presentations\Main_seminars\BMW%20assembly%20plant%20footage.wmv" TargetMode="External"/><Relationship Id="rId1" Type="http://schemas.microsoft.com/office/2007/relationships/media" Target="file:///C:\Nabil\New_presentations\Main_seminars\BMW%20assembly%20plant%20footage.wmv" TargetMode="Externa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1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2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8.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8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microsoft.com/office/2007/relationships/media" Target="../media/media5.wmv"/><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slideLayout" Target="../slideLayouts/slideLayout2.xml"/><Relationship Id="rId10" Type="http://schemas.openxmlformats.org/officeDocument/2006/relationships/image" Target="../media/image26.png"/><Relationship Id="rId4" Type="http://schemas.openxmlformats.org/officeDocument/2006/relationships/video" Target="../media/media5.wmv"/><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2.xml"/><Relationship Id="rId7" Type="http://schemas.openxmlformats.org/officeDocument/2006/relationships/image" Target="../media/image49.png"/><Relationship Id="rId2" Type="http://schemas.openxmlformats.org/officeDocument/2006/relationships/video" Target="file:///C:\Nabil\Phillips_CMU_JHU_Vand_seminars\2D_steer_G3_x6_speedup.wmv" TargetMode="External"/><Relationship Id="rId1" Type="http://schemas.openxmlformats.org/officeDocument/2006/relationships/video" Target="file:///C:\Nabil\Phillips_CMU_JHU_Vand_seminars\3D_steer_G3_x6_speedup.wmv" TargetMode="External"/><Relationship Id="rId6" Type="http://schemas.openxmlformats.org/officeDocument/2006/relationships/image" Target="../media/image34.jpe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2000" smtClean="0"/>
              <a:t>Example: Human Precision V.S. Robot-Assisted Precision</a:t>
            </a:r>
          </a:p>
        </p:txBody>
      </p:sp>
      <p:sp>
        <p:nvSpPr>
          <p:cNvPr id="41987" name="Text Box 4"/>
          <p:cNvSpPr txBox="1">
            <a:spLocks noChangeArrowheads="1"/>
          </p:cNvSpPr>
          <p:nvPr/>
        </p:nvSpPr>
        <p:spPr bwMode="auto">
          <a:xfrm>
            <a:off x="955675" y="4665663"/>
            <a:ext cx="2411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0">
                <a:ea typeface="宋体" panose="02010600030101010101" pitchFamily="2" charset="-122"/>
              </a:rPr>
              <a:t>manual</a:t>
            </a:r>
          </a:p>
        </p:txBody>
      </p:sp>
      <p:sp>
        <p:nvSpPr>
          <p:cNvPr id="41988" name="Text Box 5"/>
          <p:cNvSpPr txBox="1">
            <a:spLocks noChangeArrowheads="1"/>
          </p:cNvSpPr>
          <p:nvPr/>
        </p:nvSpPr>
        <p:spPr bwMode="auto">
          <a:xfrm>
            <a:off x="5348288" y="4705350"/>
            <a:ext cx="2411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0">
                <a:ea typeface="宋体" panose="02010600030101010101" pitchFamily="2" charset="-122"/>
              </a:rPr>
              <a:t>robotic</a:t>
            </a:r>
          </a:p>
        </p:txBody>
      </p:sp>
      <p:pic>
        <p:nvPicPr>
          <p:cNvPr id="167945" name="Eye_robot_bead.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676775" y="1157288"/>
            <a:ext cx="44672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manual_insertion_stent.AVI">
            <a:hlinkClick r:id="" action="ppaction://media"/>
          </p:cNvPr>
          <p:cNvPicPr>
            <a:picLocks noChangeAspect="1" noChangeArrowheads="1"/>
          </p:cNvPicPr>
          <p:nvPr>
            <a:vide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203200" y="1143000"/>
            <a:ext cx="44132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766" fill="hold"/>
                                        <p:tgtEl>
                                          <p:spTgt spid="167945"/>
                                        </p:tgtEl>
                                      </p:cBhvr>
                                    </p:cmd>
                                  </p:childTnLst>
                                </p:cTn>
                              </p:par>
                              <p:par>
                                <p:cTn id="7" presetID="1" presetClass="mediacall" presetSubtype="0" fill="hold" nodeType="withEffect">
                                  <p:stCondLst>
                                    <p:cond delay="0"/>
                                  </p:stCondLst>
                                  <p:childTnLst>
                                    <p:cmd type="call" cmd="playFrom(0.0)">
                                      <p:cBhvr>
                                        <p:cTn id="8" dur="28800" fill="hold"/>
                                        <p:tgtEl>
                                          <p:spTgt spid="1679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167945"/>
                </p:tgtEl>
              </p:cMediaNode>
            </p:video>
            <p:seq concurrent="1" nextAc="seek">
              <p:cTn id="10" restart="whenNotActive" fill="hold" evtFilter="cancelBubble" nodeType="interactiveSeq">
                <p:stCondLst>
                  <p:cond evt="onClick" delay="0">
                    <p:tgtEl>
                      <p:spTgt spid="16794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167945"/>
                                        </p:tgtEl>
                                      </p:cBhvr>
                                    </p:cmd>
                                  </p:childTnLst>
                                </p:cTn>
                              </p:par>
                            </p:childTnLst>
                          </p:cTn>
                        </p:par>
                      </p:childTnLst>
                    </p:cTn>
                  </p:par>
                </p:childTnLst>
              </p:cTn>
              <p:nextCondLst>
                <p:cond evt="onClick" delay="0">
                  <p:tgtEl>
                    <p:spTgt spid="167945"/>
                  </p:tgtEl>
                </p:cond>
              </p:nextCondLst>
            </p:seq>
            <p:video>
              <p:cMediaNode>
                <p:cTn id="15" fill="hold" display="0">
                  <p:stCondLst>
                    <p:cond delay="indefinite"/>
                  </p:stCondLst>
                  <p:endCondLst>
                    <p:cond evt="onNext" delay="0">
                      <p:tgtEl>
                        <p:sldTgt/>
                      </p:tgtEl>
                    </p:cond>
                    <p:cond evt="onPrev" delay="0">
                      <p:tgtEl>
                        <p:sldTgt/>
                      </p:tgtEl>
                    </p:cond>
                  </p:endCondLst>
                </p:cTn>
                <p:tgtEl>
                  <p:spTgt spid="167946"/>
                </p:tgtEl>
              </p:cMediaNode>
            </p:video>
            <p:seq concurrent="1" nextAc="seek">
              <p:cTn id="16" restart="whenNotActive" fill="hold" evtFilter="cancelBubble" nodeType="interactiveSeq">
                <p:stCondLst>
                  <p:cond evt="onClick" delay="0">
                    <p:tgtEl>
                      <p:spTgt spid="16794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167946"/>
                                        </p:tgtEl>
                                      </p:cBhvr>
                                    </p:cmd>
                                  </p:childTnLst>
                                </p:cTn>
                              </p:par>
                            </p:childTnLst>
                          </p:cTn>
                        </p:par>
                      </p:childTnLst>
                    </p:cTn>
                  </p:par>
                </p:childTnLst>
              </p:cTn>
              <p:nextCondLst>
                <p:cond evt="onClick" delay="0">
                  <p:tgtEl>
                    <p:spTgt spid="16794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4"/>
          <p:cNvSpPr>
            <a:spLocks noGrp="1"/>
          </p:cNvSpPr>
          <p:nvPr>
            <p:ph type="sldNum" sz="quarter" idx="12"/>
          </p:nvPr>
        </p:nvSpPr>
        <p:spPr>
          <a:xfrm>
            <a:off x="0" y="6604000"/>
            <a:ext cx="466725" cy="206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spcBef>
                <a:spcPct val="0"/>
              </a:spcBef>
              <a:buFontTx/>
              <a:buNone/>
            </a:pPr>
            <a:fld id="{E4AB7B41-9866-4F30-933A-FD58BDF492E1}" type="slidenum">
              <a:rPr lang="en-US" altLang="zh-CN" sz="1400">
                <a:ea typeface="宋体" panose="02010600030101010101" pitchFamily="2" charset="-122"/>
              </a:rPr>
              <a:pPr>
                <a:spcBef>
                  <a:spcPct val="0"/>
                </a:spcBef>
                <a:buFontTx/>
                <a:buNone/>
              </a:pPr>
              <a:t>10</a:t>
            </a:fld>
            <a:endParaRPr lang="en-US" altLang="zh-CN" sz="1400">
              <a:ea typeface="宋体" panose="02010600030101010101" pitchFamily="2" charset="-122"/>
            </a:endParaRPr>
          </a:p>
        </p:txBody>
      </p:sp>
      <p:sp>
        <p:nvSpPr>
          <p:cNvPr id="54275" name="Rectangle 3"/>
          <p:cNvSpPr>
            <a:spLocks noGrp="1" noChangeArrowheads="1"/>
          </p:cNvSpPr>
          <p:nvPr>
            <p:ph type="title"/>
          </p:nvPr>
        </p:nvSpPr>
        <p:spPr/>
        <p:txBody>
          <a:bodyPr/>
          <a:lstStyle/>
          <a:p>
            <a:pPr eaLnBrk="1" hangingPunct="1"/>
            <a:r>
              <a:rPr lang="en-US" altLang="en-US" sz="2800" smtClean="0"/>
              <a:t>Safer Cochlear-Implant Surgery</a:t>
            </a:r>
          </a:p>
        </p:txBody>
      </p:sp>
      <p:pic>
        <p:nvPicPr>
          <p:cNvPr id="256009" name="insertion_simulation_-20~10.wmv">
            <a:hlinkClick r:id="" action="ppaction://media"/>
          </p:cNvPr>
          <p:cNvPicPr>
            <a:picLocks noGrp="1" noChangeAspect="1" noChangeArrowheads="1"/>
          </p:cNvPicPr>
          <p:nvPr>
            <p:ph sz="half" idx="1"/>
            <a:vide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a:xfrm>
            <a:off x="785813" y="3435350"/>
            <a:ext cx="3138487" cy="2354263"/>
          </a:xfrm>
        </p:spPr>
      </p:pic>
      <p:sp>
        <p:nvSpPr>
          <p:cNvPr id="54277" name="Rectangle 4"/>
          <p:cNvSpPr>
            <a:spLocks noChangeArrowheads="1"/>
          </p:cNvSpPr>
          <p:nvPr/>
        </p:nvSpPr>
        <p:spPr bwMode="auto">
          <a:xfrm>
            <a:off x="219075" y="5851525"/>
            <a:ext cx="80930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1600">
                <a:ea typeface="宋体" panose="02010600030101010101" pitchFamily="2" charset="-122"/>
              </a:rPr>
              <a:t>Jian Zhang, Kai Xu, Nabil Simaan, “A Pilot Study of Robot-Assisted Cochlear Implant Surgery Using Steerable Electrode Arrays”, MICCAI’ 2006 </a:t>
            </a:r>
            <a:r>
              <a:rPr lang="en-US" altLang="zh-CN" sz="1600" u="sng">
                <a:ea typeface="宋体" panose="02010600030101010101" pitchFamily="2" charset="-122"/>
              </a:rPr>
              <a:t>best students paper award</a:t>
            </a:r>
            <a:r>
              <a:rPr lang="en-US" altLang="zh-CN" sz="1600">
                <a:ea typeface="宋体" panose="02010600030101010101" pitchFamily="2" charset="-122"/>
              </a:rPr>
              <a:t> for clinical application.</a:t>
            </a:r>
          </a:p>
        </p:txBody>
      </p:sp>
      <p:pic>
        <p:nvPicPr>
          <p:cNvPr id="5427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0" y="0"/>
            <a:ext cx="812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1" name="Sep20_3D_cochlea_non_vs_steer.wmv">
            <a:hlinkClick r:id="" action="ppaction://media"/>
          </p:cNvPr>
          <p:cNvPicPr>
            <a:picLocks noGrp="1" noChangeAspect="1" noChangeArrowheads="1"/>
          </p:cNvPicPr>
          <p:nvPr>
            <p:ph sz="half" idx="2"/>
            <a:vide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rcRect/>
          <a:stretch>
            <a:fillRect/>
          </a:stretch>
        </p:blipFill>
        <p:spPr>
          <a:xfrm>
            <a:off x="4721225" y="757238"/>
            <a:ext cx="3670300" cy="4894262"/>
          </a:xfrm>
        </p:spPr>
      </p:pic>
      <p:pic>
        <p:nvPicPr>
          <p:cNvPr id="256013" name="Automatic_insertion_implant_calibration.wmv">
            <a:hlinkClick r:id="" action="ppaction://media"/>
          </p:cNvPr>
          <p:cNvPicPr>
            <a:picLocks noChangeAspect="1" noChangeArrowheads="1"/>
          </p:cNvPicPr>
          <p:nvPr>
            <a:vide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620713" y="735013"/>
            <a:ext cx="35385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999" fill="hold"/>
                                        <p:tgtEl>
                                          <p:spTgt spid="256013"/>
                                        </p:tgtEl>
                                      </p:cBhvr>
                                    </p:cmd>
                                  </p:childTnLst>
                                </p:cTn>
                              </p:par>
                              <p:par>
                                <p:cTn id="7" presetID="1" presetClass="mediacall" presetSubtype="0" fill="hold" nodeType="withEffect">
                                  <p:stCondLst>
                                    <p:cond delay="0"/>
                                  </p:stCondLst>
                                  <p:childTnLst>
                                    <p:cmd type="call" cmd="playFrom(0.0)">
                                      <p:cBhvr>
                                        <p:cTn id="8" dur="3033" fill="hold"/>
                                        <p:tgtEl>
                                          <p:spTgt spid="256009"/>
                                        </p:tgtEl>
                                      </p:cBhvr>
                                    </p:cmd>
                                  </p:childTnLst>
                                </p:cTn>
                              </p:par>
                              <p:par>
                                <p:cTn id="9" presetID="1" presetClass="mediacall" presetSubtype="0" fill="hold" nodeType="withEffect">
                                  <p:stCondLst>
                                    <p:cond delay="0"/>
                                  </p:stCondLst>
                                  <p:childTnLst>
                                    <p:cmd type="call" cmd="playFrom(0.0)">
                                      <p:cBhvr>
                                        <p:cTn id="10" dur="33133" fill="hold"/>
                                        <p:tgtEl>
                                          <p:spTgt spid="2560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256009"/>
                </p:tgtEl>
              </p:cMediaNode>
            </p:video>
            <p:video>
              <p:cMediaNode>
                <p:cTn id="12" repeatCount="indefinite" fill="hold" display="0">
                  <p:stCondLst>
                    <p:cond delay="indefinite"/>
                  </p:stCondLst>
                  <p:endCondLst>
                    <p:cond evt="onNext" delay="0">
                      <p:tgtEl>
                        <p:sldTgt/>
                      </p:tgtEl>
                    </p:cond>
                    <p:cond evt="onPrev" delay="0">
                      <p:tgtEl>
                        <p:sldTgt/>
                      </p:tgtEl>
                    </p:cond>
                  </p:endCondLst>
                </p:cTn>
                <p:tgtEl>
                  <p:spTgt spid="256011"/>
                </p:tgtEl>
              </p:cMediaNode>
            </p:video>
            <p:video>
              <p:cMediaNode>
                <p:cTn id="13" repeatCount="indefinite" fill="hold" display="0">
                  <p:stCondLst>
                    <p:cond delay="indefinite"/>
                  </p:stCondLst>
                  <p:endCondLst>
                    <p:cond evt="onNext" delay="0">
                      <p:tgtEl>
                        <p:sldTgt/>
                      </p:tgtEl>
                    </p:cond>
                    <p:cond evt="onPrev" delay="0">
                      <p:tgtEl>
                        <p:sldTgt/>
                      </p:tgtEl>
                    </p:cond>
                  </p:endCondLst>
                </p:cTn>
                <p:tgtEl>
                  <p:spTgt spid="256013"/>
                </p:tgtEl>
              </p:cMediaNode>
            </p:video>
            <p:seq concurrent="1" nextAc="seek">
              <p:cTn id="14" restart="whenNotActive" fill="hold" evtFilter="cancelBubble" nodeType="interactiveSeq">
                <p:stCondLst>
                  <p:cond evt="onClick" delay="0">
                    <p:tgtEl>
                      <p:spTgt spid="25601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256013"/>
                                        </p:tgtEl>
                                      </p:cBhvr>
                                    </p:cmd>
                                  </p:childTnLst>
                                </p:cTn>
                              </p:par>
                            </p:childTnLst>
                          </p:cTn>
                        </p:par>
                      </p:childTnLst>
                    </p:cTn>
                  </p:par>
                </p:childTnLst>
              </p:cTn>
              <p:nextCondLst>
                <p:cond evt="onClick" delay="0">
                  <p:tgtEl>
                    <p:spTgt spid="2560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2"/>
          </p:nvPr>
        </p:nvSpPr>
        <p:spPr>
          <a:xfrm>
            <a:off x="0" y="6583363"/>
            <a:ext cx="447675" cy="227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l">
              <a:spcBef>
                <a:spcPct val="0"/>
              </a:spcBef>
              <a:buFontTx/>
              <a:buNone/>
            </a:pPr>
            <a:fld id="{F726653A-FE18-4538-A3DF-487147F1FB90}" type="slidenum">
              <a:rPr lang="en-US" altLang="zh-CN" sz="1400">
                <a:ea typeface="宋体" panose="02010600030101010101" pitchFamily="2" charset="-122"/>
              </a:rPr>
              <a:pPr algn="l">
                <a:spcBef>
                  <a:spcPct val="0"/>
                </a:spcBef>
                <a:buFontTx/>
                <a:buNone/>
              </a:pPr>
              <a:t>11</a:t>
            </a:fld>
            <a:endParaRPr lang="en-US" altLang="zh-CN" sz="1400">
              <a:ea typeface="宋体" panose="02010600030101010101" pitchFamily="2" charset="-122"/>
            </a:endParaRPr>
          </a:p>
        </p:txBody>
      </p:sp>
      <p:sp>
        <p:nvSpPr>
          <p:cNvPr id="55299" name="Rectangle 2"/>
          <p:cNvSpPr>
            <a:spLocks noGrp="1" noChangeArrowheads="1"/>
          </p:cNvSpPr>
          <p:nvPr>
            <p:ph type="title"/>
          </p:nvPr>
        </p:nvSpPr>
        <p:spPr>
          <a:xfrm>
            <a:off x="979488" y="68263"/>
            <a:ext cx="8164512" cy="576262"/>
          </a:xfrm>
        </p:spPr>
        <p:txBody>
          <a:bodyPr/>
          <a:lstStyle/>
          <a:p>
            <a:pPr eaLnBrk="1" hangingPunct="1"/>
            <a:r>
              <a:rPr lang="en-US" altLang="en-US" sz="2800" smtClean="0"/>
              <a:t>Experimental Results</a:t>
            </a:r>
          </a:p>
        </p:txBody>
      </p:sp>
      <p:grpSp>
        <p:nvGrpSpPr>
          <p:cNvPr id="55300" name="Group 19"/>
          <p:cNvGrpSpPr>
            <a:grpSpLocks/>
          </p:cNvGrpSpPr>
          <p:nvPr/>
        </p:nvGrpSpPr>
        <p:grpSpPr bwMode="auto">
          <a:xfrm>
            <a:off x="228600" y="776288"/>
            <a:ext cx="8640763" cy="4986337"/>
            <a:chOff x="139" y="456"/>
            <a:chExt cx="5443" cy="3141"/>
          </a:xfrm>
        </p:grpSpPr>
        <p:pic>
          <p:nvPicPr>
            <p:cNvPr id="5530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8" y="539"/>
              <a:ext cx="1595" cy="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 y="518"/>
              <a:ext cx="1612" cy="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 y="528"/>
              <a:ext cx="1607" cy="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1858"/>
              <a:ext cx="1618" cy="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8" y="1869"/>
              <a:ext cx="1601" cy="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1" y="1876"/>
              <a:ext cx="1589" cy="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8" name="Text Box 9"/>
            <p:cNvSpPr txBox="1">
              <a:spLocks noChangeArrowheads="1"/>
            </p:cNvSpPr>
            <p:nvPr/>
          </p:nvSpPr>
          <p:spPr bwMode="auto">
            <a:xfrm>
              <a:off x="620" y="3193"/>
              <a:ext cx="14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2DoF Non-Steerable</a:t>
              </a:r>
            </a:p>
            <a:p>
              <a:pPr eaLnBrk="1" hangingPunct="1">
                <a:spcBef>
                  <a:spcPct val="0"/>
                </a:spcBef>
                <a:buFontTx/>
                <a:buNone/>
              </a:pPr>
              <a:r>
                <a:rPr lang="en-US" altLang="en-US" sz="1800"/>
                <a:t>with force feedback</a:t>
              </a:r>
            </a:p>
          </p:txBody>
        </p:sp>
        <p:sp>
          <p:nvSpPr>
            <p:cNvPr id="55309" name="Text Box 10"/>
            <p:cNvSpPr txBox="1">
              <a:spLocks noChangeArrowheads="1"/>
            </p:cNvSpPr>
            <p:nvPr/>
          </p:nvSpPr>
          <p:spPr bwMode="auto">
            <a:xfrm>
              <a:off x="2353" y="3187"/>
              <a:ext cx="135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2DoF Steerable</a:t>
              </a:r>
            </a:p>
            <a:p>
              <a:pPr eaLnBrk="1" hangingPunct="1">
                <a:spcBef>
                  <a:spcPct val="0"/>
                </a:spcBef>
                <a:buFontTx/>
                <a:buNone/>
              </a:pPr>
              <a:r>
                <a:rPr lang="en-US" altLang="en-US" sz="1800"/>
                <a:t>with force feedback</a:t>
              </a:r>
            </a:p>
          </p:txBody>
        </p:sp>
        <p:sp>
          <p:nvSpPr>
            <p:cNvPr id="55310" name="Text Box 11"/>
            <p:cNvSpPr txBox="1">
              <a:spLocks noChangeArrowheads="1"/>
            </p:cNvSpPr>
            <p:nvPr/>
          </p:nvSpPr>
          <p:spPr bwMode="auto">
            <a:xfrm>
              <a:off x="4135" y="3210"/>
              <a:ext cx="11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4DoF Steerable</a:t>
              </a:r>
            </a:p>
          </p:txBody>
        </p:sp>
        <p:sp>
          <p:nvSpPr>
            <p:cNvPr id="55311" name="Text Box 12"/>
            <p:cNvSpPr txBox="1">
              <a:spLocks noChangeArrowheads="1"/>
            </p:cNvSpPr>
            <p:nvPr/>
          </p:nvSpPr>
          <p:spPr bwMode="auto">
            <a:xfrm>
              <a:off x="166" y="911"/>
              <a:ext cx="3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2D</a:t>
              </a:r>
            </a:p>
            <a:p>
              <a:pPr eaLnBrk="1" hangingPunct="1">
                <a:spcBef>
                  <a:spcPct val="0"/>
                </a:spcBef>
                <a:buFontTx/>
                <a:buNone/>
              </a:pPr>
              <a:r>
                <a:rPr lang="en-US" altLang="en-US" sz="1800"/>
                <a:t>ST</a:t>
              </a:r>
            </a:p>
          </p:txBody>
        </p:sp>
        <p:sp>
          <p:nvSpPr>
            <p:cNvPr id="55312" name="Text Box 13"/>
            <p:cNvSpPr txBox="1">
              <a:spLocks noChangeArrowheads="1"/>
            </p:cNvSpPr>
            <p:nvPr/>
          </p:nvSpPr>
          <p:spPr bwMode="auto">
            <a:xfrm>
              <a:off x="156" y="2281"/>
              <a:ext cx="3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3D</a:t>
              </a:r>
            </a:p>
            <a:p>
              <a:pPr eaLnBrk="1" hangingPunct="1">
                <a:spcBef>
                  <a:spcPct val="0"/>
                </a:spcBef>
                <a:buFontTx/>
                <a:buNone/>
              </a:pPr>
              <a:r>
                <a:rPr lang="en-US" altLang="en-US" sz="1800"/>
                <a:t>ST</a:t>
              </a:r>
            </a:p>
          </p:txBody>
        </p:sp>
        <p:sp>
          <p:nvSpPr>
            <p:cNvPr id="55313" name="Rectangle 14"/>
            <p:cNvSpPr>
              <a:spLocks noChangeArrowheads="1"/>
            </p:cNvSpPr>
            <p:nvPr/>
          </p:nvSpPr>
          <p:spPr bwMode="auto">
            <a:xfrm>
              <a:off x="511" y="457"/>
              <a:ext cx="1643" cy="3113"/>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14" name="Rectangle 15"/>
            <p:cNvSpPr>
              <a:spLocks noChangeArrowheads="1"/>
            </p:cNvSpPr>
            <p:nvPr/>
          </p:nvSpPr>
          <p:spPr bwMode="auto">
            <a:xfrm>
              <a:off x="2199" y="456"/>
              <a:ext cx="1643" cy="310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15" name="Rectangle 16"/>
            <p:cNvSpPr>
              <a:spLocks noChangeArrowheads="1"/>
            </p:cNvSpPr>
            <p:nvPr/>
          </p:nvSpPr>
          <p:spPr bwMode="auto">
            <a:xfrm>
              <a:off x="3872" y="456"/>
              <a:ext cx="1643" cy="311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16" name="Rectangle 17"/>
            <p:cNvSpPr>
              <a:spLocks noChangeArrowheads="1"/>
            </p:cNvSpPr>
            <p:nvPr/>
          </p:nvSpPr>
          <p:spPr bwMode="auto">
            <a:xfrm>
              <a:off x="142" y="514"/>
              <a:ext cx="5440" cy="1309"/>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17" name="Rectangle 18"/>
            <p:cNvSpPr>
              <a:spLocks noChangeArrowheads="1"/>
            </p:cNvSpPr>
            <p:nvPr/>
          </p:nvSpPr>
          <p:spPr bwMode="auto">
            <a:xfrm>
              <a:off x="139" y="1869"/>
              <a:ext cx="5440" cy="130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55301" name="Rectangle 20"/>
          <p:cNvSpPr>
            <a:spLocks noChangeArrowheads="1"/>
          </p:cNvSpPr>
          <p:nvPr/>
        </p:nvSpPr>
        <p:spPr bwMode="auto">
          <a:xfrm>
            <a:off x="125413" y="5808663"/>
            <a:ext cx="84963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t>Zhang, J., Wei, W., Roland, J., Manolidis, S., Simaan, N., “Calibration, Path Planning, and Performance Evaluation for Steerable under-actuated Electrodes for Robot-Assisted Cochlear Implant Surgery”, Submitted to ASME </a:t>
            </a:r>
            <a:r>
              <a:rPr lang="en-US" altLang="en-US" sz="1400" i="1"/>
              <a:t>Journal on Medical Devices</a:t>
            </a:r>
            <a:r>
              <a:rPr lang="en-US" altLang="en-US" sz="1400"/>
              <a:t>, 2008.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2"/>
          </p:nvPr>
        </p:nvSpPr>
        <p:spPr>
          <a:xfrm>
            <a:off x="0" y="6562725"/>
            <a:ext cx="447675"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l">
              <a:spcBef>
                <a:spcPct val="0"/>
              </a:spcBef>
              <a:buFontTx/>
              <a:buNone/>
            </a:pPr>
            <a:fld id="{7B20C2BF-CDE3-45EA-82FA-18FA48E4E7FB}" type="slidenum">
              <a:rPr lang="en-US" altLang="zh-CN" sz="1400">
                <a:ea typeface="宋体" panose="02010600030101010101" pitchFamily="2" charset="-122"/>
              </a:rPr>
              <a:pPr algn="l">
                <a:spcBef>
                  <a:spcPct val="0"/>
                </a:spcBef>
                <a:buFontTx/>
                <a:buNone/>
              </a:pPr>
              <a:t>12</a:t>
            </a:fld>
            <a:endParaRPr lang="en-US" altLang="zh-CN" sz="1400">
              <a:ea typeface="宋体" panose="02010600030101010101" pitchFamily="2" charset="-122"/>
            </a:endParaRPr>
          </a:p>
        </p:txBody>
      </p:sp>
      <p:sp>
        <p:nvSpPr>
          <p:cNvPr id="56323" name="Rectangle 2"/>
          <p:cNvSpPr>
            <a:spLocks noGrp="1" noChangeArrowheads="1"/>
          </p:cNvSpPr>
          <p:nvPr>
            <p:ph type="title"/>
          </p:nvPr>
        </p:nvSpPr>
        <p:spPr/>
        <p:txBody>
          <a:bodyPr/>
          <a:lstStyle/>
          <a:p>
            <a:r>
              <a:rPr lang="en-US" altLang="zh-CN" sz="2400" smtClean="0">
                <a:ea typeface="宋体" panose="02010600030101010101" pitchFamily="2" charset="-122"/>
              </a:rPr>
              <a:t>Robotic Insertion Module for Cochlear Implant Surgery</a:t>
            </a:r>
            <a:endParaRPr lang="en-US" altLang="en-US" sz="2400" smtClean="0"/>
          </a:p>
        </p:txBody>
      </p:sp>
      <p:grpSp>
        <p:nvGrpSpPr>
          <p:cNvPr id="56324" name="Group 9"/>
          <p:cNvGrpSpPr>
            <a:grpSpLocks/>
          </p:cNvGrpSpPr>
          <p:nvPr/>
        </p:nvGrpSpPr>
        <p:grpSpPr bwMode="auto">
          <a:xfrm rot="5400000">
            <a:off x="4287838" y="130175"/>
            <a:ext cx="2185987" cy="3262313"/>
            <a:chOff x="5686425" y="668338"/>
            <a:chExt cx="2971800" cy="4034472"/>
          </a:xfrm>
        </p:grpSpPr>
        <p:pic>
          <p:nvPicPr>
            <p:cNvPr id="5633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6425" y="1045210"/>
              <a:ext cx="23066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2873" y="668338"/>
              <a:ext cx="915352" cy="1810702"/>
            </a:xfrm>
            <a:prstGeom prst="rect">
              <a:avLst/>
            </a:prstGeom>
            <a:noFill/>
            <a:ln w="38100">
              <a:solidFill>
                <a:srgbClr val="FF3300"/>
              </a:solidFill>
              <a:prstDash val="dash"/>
              <a:miter lim="800000"/>
              <a:headEnd/>
              <a:tailEnd/>
            </a:ln>
            <a:extLst>
              <a:ext uri="{909E8E84-426E-40DD-AFC4-6F175D3DCCD1}">
                <a14:hiddenFill xmlns:a14="http://schemas.microsoft.com/office/drawing/2010/main">
                  <a:solidFill>
                    <a:srgbClr val="FFFFFF"/>
                  </a:solidFill>
                </a14:hiddenFill>
              </a:ext>
            </a:extLst>
          </p:spPr>
        </p:pic>
        <p:sp>
          <p:nvSpPr>
            <p:cNvPr id="56336" name="Oval 7"/>
            <p:cNvSpPr>
              <a:spLocks noChangeArrowheads="1"/>
            </p:cNvSpPr>
            <p:nvPr/>
          </p:nvSpPr>
          <p:spPr bwMode="auto">
            <a:xfrm>
              <a:off x="6319520" y="725805"/>
              <a:ext cx="1004888" cy="1985963"/>
            </a:xfrm>
            <a:prstGeom prst="ellipse">
              <a:avLst/>
            </a:prstGeom>
            <a:noFill/>
            <a:ln w="28575">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6337" name="Line 8"/>
            <p:cNvSpPr>
              <a:spLocks noChangeShapeType="1"/>
            </p:cNvSpPr>
            <p:nvPr/>
          </p:nvSpPr>
          <p:spPr bwMode="auto">
            <a:xfrm flipV="1">
              <a:off x="7215823" y="889635"/>
              <a:ext cx="461962" cy="24288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6325" name="Text Box 5"/>
          <p:cNvSpPr txBox="1">
            <a:spLocks noChangeArrowheads="1"/>
          </p:cNvSpPr>
          <p:nvPr/>
        </p:nvSpPr>
        <p:spPr bwMode="auto">
          <a:xfrm>
            <a:off x="4594225" y="2371725"/>
            <a:ext cx="1187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Insertion  module </a:t>
            </a:r>
          </a:p>
        </p:txBody>
      </p:sp>
      <p:pic>
        <p:nvPicPr>
          <p:cNvPr id="5632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575" y="868363"/>
            <a:ext cx="2919413"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875" y="3317875"/>
            <a:ext cx="2173288" cy="2022475"/>
          </a:xfrm>
          <a:prstGeom prst="rect">
            <a:avLst/>
          </a:prstGeom>
          <a:noFill/>
          <a:ln w="222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6329" name="Rectangle 7"/>
          <p:cNvSpPr>
            <a:spLocks noChangeArrowheads="1"/>
          </p:cNvSpPr>
          <p:nvPr/>
        </p:nvSpPr>
        <p:spPr bwMode="auto">
          <a:xfrm>
            <a:off x="663575" y="2214563"/>
            <a:ext cx="1143000" cy="838200"/>
          </a:xfrm>
          <a:prstGeom prst="rect">
            <a:avLst/>
          </a:prstGeom>
          <a:noFill/>
          <a:ln w="222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6330" name="Line 8"/>
          <p:cNvSpPr>
            <a:spLocks noChangeShapeType="1"/>
          </p:cNvSpPr>
          <p:nvPr/>
        </p:nvSpPr>
        <p:spPr bwMode="auto">
          <a:xfrm>
            <a:off x="1582738" y="3022600"/>
            <a:ext cx="230187" cy="304800"/>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6331"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8388" y="741363"/>
            <a:ext cx="11366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3" name="TextBox 17"/>
          <p:cNvSpPr txBox="1">
            <a:spLocks noChangeArrowheads="1"/>
          </p:cNvSpPr>
          <p:nvPr/>
        </p:nvSpPr>
        <p:spPr bwMode="auto">
          <a:xfrm>
            <a:off x="6664325" y="5537200"/>
            <a:ext cx="2479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Micro-surgery mode: 500 micron grid</a:t>
            </a:r>
          </a:p>
        </p:txBody>
      </p:sp>
      <p:pic>
        <p:nvPicPr>
          <p:cNvPr id="2" name="Micro_Motion_cochlea_rob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723121" y="3829050"/>
            <a:ext cx="2271833" cy="1703875"/>
          </a:xfrm>
          <a:prstGeom prst="rect">
            <a:avLst/>
          </a:prstGeom>
        </p:spPr>
      </p:pic>
      <p:pic>
        <p:nvPicPr>
          <p:cNvPr id="3" name="Parallel_robot_Omn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2516425" y="3262313"/>
            <a:ext cx="4057650" cy="270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0099" fill="hold"/>
                                        <p:tgtEl>
                                          <p:spTgt spid="2"/>
                                        </p:tgtEl>
                                      </p:cBhvr>
                                    </p:cmd>
                                  </p:childTnLst>
                                </p:cTn>
                              </p:par>
                              <p:par>
                                <p:cTn id="7" presetID="1" presetClass="mediacall" presetSubtype="0" fill="hold" nodeType="withEffect">
                                  <p:stCondLst>
                                    <p:cond delay="0"/>
                                  </p:stCondLst>
                                  <p:childTnLst>
                                    <p:cmd type="call" cmd="playFrom(0.0)">
                                      <p:cBhvr>
                                        <p:cTn id="8" dur="549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smtClean="0"/>
              <a:t>Future Challenges: Reduce cost</a:t>
            </a:r>
            <a:r>
              <a:rPr lang="en-US" altLang="en-US" sz="1800" smtClean="0"/>
              <a:t> </a:t>
            </a:r>
          </a:p>
        </p:txBody>
      </p:sp>
      <p:pic>
        <p:nvPicPr>
          <p:cNvPr id="77835" name="RCMsideview.avi">
            <a:hlinkClick r:id="" action="ppaction://media"/>
          </p:cNvPr>
          <p:cNvPicPr>
            <a:picLocks noGrp="1" noChangeAspect="1" noChangeArrowheads="1"/>
          </p:cNvPicPr>
          <p:nvPr>
            <p:ph sz="half" idx="1"/>
            <a:vide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a:xfrm>
            <a:off x="514350" y="2830513"/>
            <a:ext cx="4038600" cy="3462337"/>
          </a:xfrm>
        </p:spPr>
      </p:pic>
      <p:sp>
        <p:nvSpPr>
          <p:cNvPr id="59396" name="Text Box 6"/>
          <p:cNvSpPr txBox="1">
            <a:spLocks noChangeArrowheads="1"/>
          </p:cNvSpPr>
          <p:nvPr/>
        </p:nvSpPr>
        <p:spPr bwMode="auto">
          <a:xfrm>
            <a:off x="5562600" y="30480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0"/>
              <a:t>ERC-CISST Steady Hand Robot: $20-30K cost</a:t>
            </a:r>
          </a:p>
        </p:txBody>
      </p:sp>
      <p:sp>
        <p:nvSpPr>
          <p:cNvPr id="59397" name="Text Box 7"/>
          <p:cNvSpPr txBox="1">
            <a:spLocks noChangeArrowheads="1"/>
          </p:cNvSpPr>
          <p:nvPr/>
        </p:nvSpPr>
        <p:spPr bwMode="auto">
          <a:xfrm>
            <a:off x="5029200" y="3810000"/>
            <a:ext cx="3733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0"/>
              <a:t>Low cost RCM mechanism: $5k </a:t>
            </a:r>
          </a:p>
        </p:txBody>
      </p:sp>
      <p:sp>
        <p:nvSpPr>
          <p:cNvPr id="59398" name="Text Box 8"/>
          <p:cNvSpPr txBox="1">
            <a:spLocks noChangeArrowheads="1"/>
          </p:cNvSpPr>
          <p:nvPr/>
        </p:nvSpPr>
        <p:spPr bwMode="auto">
          <a:xfrm>
            <a:off x="311150" y="1143000"/>
            <a:ext cx="4648200" cy="13112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a:t>Significant reduction in price of robots and procedures can be achieved through the use of dedicated simplified mechanisms</a:t>
            </a:r>
          </a:p>
        </p:txBody>
      </p:sp>
      <p:pic>
        <p:nvPicPr>
          <p:cNvPr id="77837" name="RCM_CDROM.avi">
            <a:hlinkClick r:id="" action="ppaction://media"/>
          </p:cNvPr>
          <p:cNvPicPr>
            <a:picLocks noGrp="1" noChangeAspect="1" noChangeArrowheads="1"/>
          </p:cNvPicPr>
          <p:nvPr>
            <p:ph sz="quarter" idx="3"/>
            <a:videoFile r:link="rId4"/>
            <p:extLst>
              <p:ext uri="{DAA4B4D4-6D71-4841-9C94-3DE7FCFB9230}">
                <p14:media xmlns:p14="http://schemas.microsoft.com/office/powerpoint/2010/main" r:embed="rId3"/>
              </p:ext>
            </p:extLst>
          </p:nvPr>
        </p:nvPicPr>
        <p:blipFill>
          <a:blip r:embed="rId9">
            <a:extLst>
              <a:ext uri="{28A0092B-C50C-407E-A947-70E740481C1C}">
                <a14:useLocalDpi xmlns:a14="http://schemas.microsoft.com/office/drawing/2010/main" val="0"/>
              </a:ext>
            </a:extLst>
          </a:blip>
          <a:srcRect/>
          <a:stretch>
            <a:fillRect/>
          </a:stretch>
        </p:blipFill>
        <p:spPr>
          <a:xfrm>
            <a:off x="5437188" y="4287838"/>
            <a:ext cx="2840037" cy="2130425"/>
          </a:xfrm>
        </p:spPr>
      </p:pic>
      <p:pic>
        <p:nvPicPr>
          <p:cNvPr id="77840" name="steady_hand_robot.avi">
            <a:hlinkClick r:id="" action="ppaction://media"/>
          </p:cNvPr>
          <p:cNvPicPr>
            <a:picLocks noGrp="1" noChangeAspect="1" noChangeArrowheads="1"/>
          </p:cNvPicPr>
          <p:nvPr>
            <p:ph sz="half" idx="2"/>
            <a:videoFile r:link="rId6"/>
            <p:extLst>
              <p:ext uri="{DAA4B4D4-6D71-4841-9C94-3DE7FCFB9230}">
                <p14:media xmlns:p14="http://schemas.microsoft.com/office/powerpoint/2010/main" r:embed="rId5"/>
              </p:ext>
            </p:extLst>
          </p:nvPr>
        </p:nvPicPr>
        <p:blipFill>
          <a:blip r:embed="rId10">
            <a:extLst>
              <a:ext uri="{28A0092B-C50C-407E-A947-70E740481C1C}">
                <a14:useLocalDpi xmlns:a14="http://schemas.microsoft.com/office/drawing/2010/main" val="0"/>
              </a:ext>
            </a:extLst>
          </a:blip>
          <a:srcRect/>
          <a:stretch>
            <a:fillRect/>
          </a:stretch>
        </p:blipFill>
        <p:spPr>
          <a:xfrm>
            <a:off x="5434013" y="871538"/>
            <a:ext cx="2713037" cy="20351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90" fill="hold"/>
                                        <p:tgtEl>
                                          <p:spTgt spid="77835"/>
                                        </p:tgtEl>
                                      </p:cBhvr>
                                    </p:cmd>
                                  </p:childTnLst>
                                </p:cTn>
                              </p:par>
                            </p:childTnLst>
                          </p:cTn>
                        </p:par>
                        <p:par>
                          <p:cTn id="7" fill="hold" nodeType="afterGroup">
                            <p:stCondLst>
                              <p:cond delay="12590"/>
                            </p:stCondLst>
                            <p:childTnLst>
                              <p:par>
                                <p:cTn id="8" presetID="1" presetClass="mediacall" presetSubtype="0" fill="hold" nodeType="afterEffect">
                                  <p:stCondLst>
                                    <p:cond delay="0"/>
                                  </p:stCondLst>
                                  <p:childTnLst>
                                    <p:cmd type="call" cmd="playFrom(0.0)">
                                      <p:cBhvr>
                                        <p:cTn id="9" dur="26584" fill="hold"/>
                                        <p:tgtEl>
                                          <p:spTgt spid="77837"/>
                                        </p:tgtEl>
                                      </p:cBhvr>
                                    </p:cmd>
                                  </p:childTnLst>
                                </p:cTn>
                              </p:par>
                            </p:childTnLst>
                          </p:cTn>
                        </p:par>
                        <p:par>
                          <p:cTn id="10" fill="hold" nodeType="afterGroup">
                            <p:stCondLst>
                              <p:cond delay="39174"/>
                            </p:stCondLst>
                            <p:childTnLst>
                              <p:par>
                                <p:cTn id="11" presetID="1" presetClass="mediacall" presetSubtype="0" fill="hold" nodeType="afterEffect">
                                  <p:stCondLst>
                                    <p:cond delay="0"/>
                                  </p:stCondLst>
                                  <p:childTnLst>
                                    <p:cmd type="call" cmd="playFrom(0.0)">
                                      <p:cBhvr>
                                        <p:cTn id="12" dur="35698" fill="hold"/>
                                        <p:tgtEl>
                                          <p:spTgt spid="778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77835"/>
                </p:tgtEl>
              </p:cMediaNode>
            </p:video>
            <p:seq concurrent="1" nextAc="seek">
              <p:cTn id="14" restart="whenNotActive" fill="hold" evtFilter="cancelBubble" nodeType="interactiveSeq">
                <p:stCondLst>
                  <p:cond evt="onClick" delay="0">
                    <p:tgtEl>
                      <p:spTgt spid="77835"/>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77835"/>
                                        </p:tgtEl>
                                      </p:cBhvr>
                                    </p:cmd>
                                  </p:childTnLst>
                                </p:cTn>
                              </p:par>
                            </p:childTnLst>
                          </p:cTn>
                        </p:par>
                      </p:childTnLst>
                    </p:cTn>
                  </p:par>
                </p:childTnLst>
              </p:cTn>
              <p:nextCondLst>
                <p:cond evt="onClick" delay="0">
                  <p:tgtEl>
                    <p:spTgt spid="77835"/>
                  </p:tgtEl>
                </p:cond>
              </p:nextCondLst>
            </p:seq>
            <p:video>
              <p:cMediaNode>
                <p:cTn id="19" fill="hold" display="0">
                  <p:stCondLst>
                    <p:cond delay="indefinite"/>
                  </p:stCondLst>
                  <p:endCondLst>
                    <p:cond evt="onNext" delay="0">
                      <p:tgtEl>
                        <p:sldTgt/>
                      </p:tgtEl>
                    </p:cond>
                    <p:cond evt="onPrev" delay="0">
                      <p:tgtEl>
                        <p:sldTgt/>
                      </p:tgtEl>
                    </p:cond>
                  </p:endCondLst>
                </p:cTn>
                <p:tgtEl>
                  <p:spTgt spid="77837"/>
                </p:tgtEl>
              </p:cMediaNode>
            </p:video>
            <p:seq concurrent="1" nextAc="seek">
              <p:cTn id="20" restart="whenNotActive" fill="hold" evtFilter="cancelBubble" nodeType="interactiveSeq">
                <p:stCondLst>
                  <p:cond evt="onClick" delay="0">
                    <p:tgtEl>
                      <p:spTgt spid="7783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77837"/>
                                        </p:tgtEl>
                                      </p:cBhvr>
                                    </p:cmd>
                                  </p:childTnLst>
                                </p:cTn>
                              </p:par>
                            </p:childTnLst>
                          </p:cTn>
                        </p:par>
                      </p:childTnLst>
                    </p:cTn>
                  </p:par>
                </p:childTnLst>
              </p:cTn>
              <p:nextCondLst>
                <p:cond evt="onClick" delay="0">
                  <p:tgtEl>
                    <p:spTgt spid="77837"/>
                  </p:tgtEl>
                </p:cond>
              </p:nextCondLst>
            </p:seq>
            <p:seq concurrent="1" nextAc="seek">
              <p:cTn id="25" restart="whenNotActive" fill="hold" evtFilter="cancelBubble" nodeType="interactiveSeq">
                <p:stCondLst>
                  <p:cond evt="onClick" delay="0">
                    <p:tgtEl>
                      <p:spTgt spid="77840"/>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2" presetClass="mediacall" presetSubtype="0" fill="hold" nodeType="clickEffect">
                                  <p:stCondLst>
                                    <p:cond delay="0"/>
                                  </p:stCondLst>
                                  <p:childTnLst>
                                    <p:cmd type="call" cmd="togglePause">
                                      <p:cBhvr>
                                        <p:cTn id="29" dur="1" fill="hold"/>
                                        <p:tgtEl>
                                          <p:spTgt spid="77840"/>
                                        </p:tgtEl>
                                      </p:cBhvr>
                                    </p:cmd>
                                  </p:childTnLst>
                                </p:cTn>
                              </p:par>
                            </p:childTnLst>
                          </p:cTn>
                        </p:par>
                      </p:childTnLst>
                    </p:cTn>
                  </p:par>
                </p:childTnLst>
              </p:cTn>
              <p:nextCondLst>
                <p:cond evt="onClick" delay="0">
                  <p:tgtEl>
                    <p:spTgt spid="77840"/>
                  </p:tgtEl>
                </p:cond>
              </p:nextCondLst>
            </p:seq>
            <p:video>
              <p:cMediaNode>
                <p:cTn id="30" repeatCount="indefinite" fill="hold" display="0">
                  <p:stCondLst>
                    <p:cond delay="indefinite"/>
                  </p:stCondLst>
                  <p:endCondLst>
                    <p:cond evt="onNext" delay="0">
                      <p:tgtEl>
                        <p:sldTgt/>
                      </p:tgtEl>
                    </p:cond>
                    <p:cond evt="onPrev" delay="0">
                      <p:tgtEl>
                        <p:sldTgt/>
                      </p:tgtEl>
                    </p:cond>
                  </p:endCondLst>
                </p:cTn>
                <p:tgtEl>
                  <p:spTgt spid="7784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sz="2800" smtClean="0"/>
              <a:t>Conclusion</a:t>
            </a:r>
          </a:p>
        </p:txBody>
      </p:sp>
      <p:sp>
        <p:nvSpPr>
          <p:cNvPr id="60419" name="Rectangle 3"/>
          <p:cNvSpPr>
            <a:spLocks noGrp="1" noChangeArrowheads="1"/>
          </p:cNvSpPr>
          <p:nvPr>
            <p:ph type="body" sz="half" idx="1"/>
          </p:nvPr>
        </p:nvSpPr>
        <p:spPr>
          <a:xfrm>
            <a:off x="260350" y="762000"/>
            <a:ext cx="4235450" cy="5562600"/>
          </a:xfrm>
        </p:spPr>
        <p:txBody>
          <a:bodyPr/>
          <a:lstStyle/>
          <a:p>
            <a:pPr eaLnBrk="1" hangingPunct="1"/>
            <a:r>
              <a:rPr lang="en-US" altLang="en-US" sz="2000" smtClean="0"/>
              <a:t>Robot-assisted surgery is </a:t>
            </a:r>
            <a:r>
              <a:rPr lang="en-US" altLang="en-US" sz="2000" b="1" smtClean="0"/>
              <a:t>still in its early stages</a:t>
            </a:r>
          </a:p>
          <a:p>
            <a:pPr eaLnBrk="1" hangingPunct="1"/>
            <a:r>
              <a:rPr lang="en-US" altLang="en-US" sz="2000" smtClean="0"/>
              <a:t>Many applications proved improved success rates when robot are used</a:t>
            </a:r>
          </a:p>
          <a:p>
            <a:pPr eaLnBrk="1" hangingPunct="1"/>
            <a:r>
              <a:rPr lang="en-US" altLang="en-US" sz="2000" smtClean="0">
                <a:sym typeface="Wingdings" panose="05000000000000000000" pitchFamily="2" charset="2"/>
              </a:rPr>
              <a:t>The impact of Robot-Assisted surgery in the next 20 years is expected to be as significant as in robot-assisted manufacturing</a:t>
            </a:r>
            <a:endParaRPr lang="en-US" altLang="en-US" sz="2000" smtClean="0"/>
          </a:p>
          <a:p>
            <a:pPr eaLnBrk="1" hangingPunct="1"/>
            <a:r>
              <a:rPr lang="en-US" altLang="en-US" sz="2000" smtClean="0"/>
              <a:t>Robots should be used as tools rather than surgeons </a:t>
            </a:r>
          </a:p>
          <a:p>
            <a:pPr eaLnBrk="1" hangingPunct="1"/>
            <a:r>
              <a:rPr lang="en-US" altLang="en-US" sz="2000" smtClean="0"/>
              <a:t>We will still need surgeons – not engineers or programmers </a:t>
            </a:r>
            <a:r>
              <a:rPr lang="en-US" altLang="en-US" sz="2000" smtClean="0">
                <a:sym typeface="Wingdings" panose="05000000000000000000" pitchFamily="2" charset="2"/>
              </a:rPr>
              <a:t> </a:t>
            </a:r>
          </a:p>
          <a:p>
            <a:pPr eaLnBrk="1" hangingPunct="1"/>
            <a:r>
              <a:rPr lang="en-US" altLang="en-US" sz="2000" b="1" smtClean="0">
                <a:sym typeface="Wingdings" panose="05000000000000000000" pitchFamily="2" charset="2"/>
              </a:rPr>
              <a:t>An new generation of engineers &amp; surgeons is needed</a:t>
            </a:r>
          </a:p>
          <a:p>
            <a:pPr eaLnBrk="1" hangingPunct="1"/>
            <a:endParaRPr lang="en-US" altLang="en-US" sz="2000" b="1" smtClean="0"/>
          </a:p>
          <a:p>
            <a:pPr eaLnBrk="1" hangingPunct="1"/>
            <a:endParaRPr lang="en-US" altLang="en-US" sz="2000" smtClean="0"/>
          </a:p>
        </p:txBody>
      </p:sp>
      <p:pic>
        <p:nvPicPr>
          <p:cNvPr id="60420" name="Picture 4" descr="Surgery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2763" y="3154363"/>
            <a:ext cx="32512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Line 5"/>
          <p:cNvSpPr>
            <a:spLocks noChangeShapeType="1"/>
          </p:cNvSpPr>
          <p:nvPr/>
        </p:nvSpPr>
        <p:spPr bwMode="auto">
          <a:xfrm>
            <a:off x="4467225" y="4583113"/>
            <a:ext cx="1157288" cy="1111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0422" name="Picture 9" descr="r2000ia165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588" y="835025"/>
            <a:ext cx="369093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p:cNvPicPr>
            <a:picLocks noChangeAspect="1" noChangeArrowheads="1"/>
          </p:cNvPicPr>
          <p:nvPr/>
        </p:nvPicPr>
        <p:blipFill>
          <a:blip r:embed="rId4" cstate="print"/>
          <a:srcRect/>
          <a:stretch>
            <a:fillRect/>
          </a:stretch>
        </p:blipFill>
        <p:spPr bwMode="auto">
          <a:xfrm>
            <a:off x="107504" y="4775987"/>
            <a:ext cx="1656184" cy="174949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Perspective</a:t>
            </a:r>
            <a:endParaRPr lang="en-US" dirty="0"/>
          </a:p>
        </p:txBody>
      </p:sp>
      <p:sp>
        <p:nvSpPr>
          <p:cNvPr id="3" name="Content Placeholder 2"/>
          <p:cNvSpPr>
            <a:spLocks noGrp="1"/>
          </p:cNvSpPr>
          <p:nvPr>
            <p:ph idx="1"/>
          </p:nvPr>
        </p:nvSpPr>
        <p:spPr>
          <a:xfrm>
            <a:off x="0" y="638431"/>
            <a:ext cx="9036496" cy="5897880"/>
          </a:xfrm>
        </p:spPr>
        <p:txBody>
          <a:bodyPr/>
          <a:lstStyle/>
          <a:p>
            <a:pPr>
              <a:lnSpc>
                <a:spcPct val="120000"/>
              </a:lnSpc>
            </a:pPr>
            <a:r>
              <a:rPr lang="en-US" i="1" u="sng" spc="-100" dirty="0">
                <a:sym typeface="Wingdings" panose="05000000000000000000" pitchFamily="2" charset="2"/>
              </a:rPr>
              <a:t>Interdisciplinary approach is a must  engineering without bounds</a:t>
            </a:r>
          </a:p>
          <a:p>
            <a:pPr>
              <a:lnSpc>
                <a:spcPct val="120000"/>
              </a:lnSpc>
            </a:pPr>
            <a:r>
              <a:rPr lang="en-US" dirty="0"/>
              <a:t>Online sensing of interaction is the key</a:t>
            </a:r>
          </a:p>
          <a:p>
            <a:pPr>
              <a:lnSpc>
                <a:spcPct val="120000"/>
              </a:lnSpc>
            </a:pPr>
            <a:r>
              <a:rPr lang="en-US" dirty="0"/>
              <a:t>Need sensory technologies</a:t>
            </a:r>
          </a:p>
          <a:p>
            <a:pPr>
              <a:lnSpc>
                <a:spcPct val="120000"/>
              </a:lnSpc>
            </a:pPr>
            <a:r>
              <a:rPr lang="en-US" dirty="0"/>
              <a:t>Need new </a:t>
            </a:r>
            <a:r>
              <a:rPr lang="en-US" dirty="0" smtClean="0"/>
              <a:t>telemanipulation frameworks </a:t>
            </a:r>
            <a:r>
              <a:rPr lang="en-US" dirty="0"/>
              <a:t>for shared awareness and execution of tasks </a:t>
            </a:r>
          </a:p>
          <a:p>
            <a:pPr>
              <a:lnSpc>
                <a:spcPct val="120000"/>
              </a:lnSpc>
            </a:pPr>
            <a:r>
              <a:rPr lang="en-US" dirty="0"/>
              <a:t>Need new frameworks for </a:t>
            </a:r>
            <a:r>
              <a:rPr lang="en-US" dirty="0" smtClean="0"/>
              <a:t>enabling </a:t>
            </a:r>
            <a:r>
              <a:rPr lang="en-US" dirty="0"/>
              <a:t>intelligent surgical </a:t>
            </a:r>
            <a:r>
              <a:rPr lang="en-US" dirty="0" smtClean="0"/>
              <a:t/>
            </a:r>
            <a:br>
              <a:rPr lang="en-US" dirty="0" smtClean="0"/>
            </a:br>
            <a:r>
              <a:rPr lang="en-US" dirty="0" smtClean="0"/>
              <a:t>robots </a:t>
            </a:r>
            <a:r>
              <a:rPr lang="en-US" dirty="0"/>
              <a:t>to form understanding of </a:t>
            </a:r>
            <a:r>
              <a:rPr lang="en-US" dirty="0" smtClean="0"/>
              <a:t>the </a:t>
            </a:r>
            <a:r>
              <a:rPr lang="en-US" dirty="0"/>
              <a:t>environment and task </a:t>
            </a:r>
            <a:r>
              <a:rPr lang="en-US" dirty="0" smtClean="0"/>
              <a:t>during task </a:t>
            </a:r>
            <a:r>
              <a:rPr lang="en-US" dirty="0"/>
              <a:t>execution </a:t>
            </a:r>
            <a:r>
              <a:rPr lang="en-US" dirty="0">
                <a:sym typeface="Wingdings" panose="05000000000000000000" pitchFamily="2" charset="2"/>
              </a:rPr>
              <a:t> </a:t>
            </a:r>
            <a:r>
              <a:rPr lang="en-US" i="1" u="sng" dirty="0" smtClean="0">
                <a:sym typeface="Wingdings" panose="05000000000000000000" pitchFamily="2" charset="2"/>
              </a:rPr>
              <a:t>complementary </a:t>
            </a:r>
            <a:r>
              <a:rPr lang="en-US" i="1" u="sng" dirty="0">
                <a:sym typeface="Wingdings" panose="05000000000000000000" pitchFamily="2" charset="2"/>
              </a:rPr>
              <a:t>situational awareness</a:t>
            </a:r>
          </a:p>
          <a:p>
            <a:pPr>
              <a:buNone/>
            </a:pPr>
            <a:endParaRPr lang="en-US" dirty="0"/>
          </a:p>
        </p:txBody>
      </p:sp>
      <p:pic>
        <p:nvPicPr>
          <p:cNvPr id="4" name="BMW assembly plant footage.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4471911" y="4740105"/>
            <a:ext cx="2373600" cy="1780200"/>
          </a:xfrm>
          <a:prstGeom prst="rect">
            <a:avLst/>
          </a:prstGeom>
        </p:spPr>
      </p:pic>
      <p:pic>
        <p:nvPicPr>
          <p:cNvPr id="157698" name="Picture 2"/>
          <p:cNvPicPr>
            <a:picLocks noChangeAspect="1" noChangeArrowheads="1"/>
          </p:cNvPicPr>
          <p:nvPr/>
        </p:nvPicPr>
        <p:blipFill>
          <a:blip r:embed="rId6" cstate="print"/>
          <a:srcRect/>
          <a:stretch>
            <a:fillRect/>
          </a:stretch>
        </p:blipFill>
        <p:spPr bwMode="auto">
          <a:xfrm>
            <a:off x="1957357" y="4775987"/>
            <a:ext cx="2361598" cy="1611791"/>
          </a:xfrm>
          <a:prstGeom prst="rect">
            <a:avLst/>
          </a:prstGeom>
          <a:noFill/>
          <a:ln w="9525">
            <a:noFill/>
            <a:miter lim="800000"/>
            <a:headEnd/>
            <a:tailEnd/>
          </a:ln>
        </p:spPr>
      </p:pic>
      <p:pic>
        <p:nvPicPr>
          <p:cNvPr id="157699" name="Picture 3"/>
          <p:cNvPicPr>
            <a:picLocks noChangeAspect="1" noChangeArrowheads="1"/>
          </p:cNvPicPr>
          <p:nvPr/>
        </p:nvPicPr>
        <p:blipFill>
          <a:blip r:embed="rId7" cstate="print"/>
          <a:srcRect/>
          <a:stretch>
            <a:fillRect/>
          </a:stretch>
        </p:blipFill>
        <p:spPr bwMode="auto">
          <a:xfrm>
            <a:off x="6998467" y="4895920"/>
            <a:ext cx="2028549" cy="1521412"/>
          </a:xfrm>
          <a:prstGeom prst="rect">
            <a:avLst/>
          </a:prstGeom>
          <a:noFill/>
          <a:ln w="9525">
            <a:noFill/>
            <a:miter lim="800000"/>
            <a:headEnd/>
            <a:tailEnd/>
          </a:ln>
        </p:spPr>
      </p:pic>
    </p:spTree>
    <p:extLst>
      <p:ext uri="{BB962C8B-B14F-4D97-AF65-F5344CB8AC3E}">
        <p14:creationId xmlns:p14="http://schemas.microsoft.com/office/powerpoint/2010/main" val="2232500384"/>
      </p:ext>
    </p:extLst>
  </p:cSld>
  <p:clrMapOvr>
    <a:masterClrMapping/>
  </p:clrMapOvr>
  <mc:AlternateContent xmlns:mc="http://schemas.openxmlformats.org/markup-compatibility/2006" xmlns:p14="http://schemas.microsoft.com/office/powerpoint/2010/main">
    <mc:Choice Requires="p14">
      <p:transition spd="slow" p14:dur="2000" advTm="124083"/>
    </mc:Choice>
    <mc:Fallback xmlns="">
      <p:transition spd="slow" advTm="124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sz="2800" smtClean="0"/>
              <a:t>Robot Assisted TKR</a:t>
            </a:r>
          </a:p>
        </p:txBody>
      </p:sp>
      <p:pic>
        <p:nvPicPr>
          <p:cNvPr id="62467" name="Picture 3" descr="AseaPic"/>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680075" y="762000"/>
            <a:ext cx="2989263" cy="5562600"/>
          </a:xfrm>
          <a:noFill/>
        </p:spPr>
      </p:pic>
      <p:sp>
        <p:nvSpPr>
          <p:cNvPr id="62468" name="Text Box 4"/>
          <p:cNvSpPr txBox="1">
            <a:spLocks noChangeArrowheads="1"/>
          </p:cNvSpPr>
          <p:nvPr/>
        </p:nvSpPr>
        <p:spPr bwMode="auto">
          <a:xfrm>
            <a:off x="1370013" y="2133600"/>
            <a:ext cx="16081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lnSpc>
                <a:spcPct val="85000"/>
              </a:lnSpc>
              <a:spcBef>
                <a:spcPct val="0"/>
              </a:spcBef>
              <a:buFontTx/>
              <a:buNone/>
            </a:pPr>
            <a:r>
              <a:rPr lang="en-US" altLang="en-US" sz="2000" b="0">
                <a:solidFill>
                  <a:schemeClr val="tx2"/>
                </a:solidFill>
                <a:latin typeface="Times New Roman" panose="02020603050405020304" pitchFamily="18" charset="0"/>
                <a:cs typeface="Times New Roman" panose="02020603050405020304" pitchFamily="18" charset="0"/>
              </a:rPr>
              <a:t>Robotics Lab.</a:t>
            </a:r>
          </a:p>
          <a:p>
            <a:pPr eaLnBrk="1" hangingPunct="1">
              <a:lnSpc>
                <a:spcPct val="85000"/>
              </a:lnSpc>
              <a:spcBef>
                <a:spcPct val="0"/>
              </a:spcBef>
              <a:buFontTx/>
              <a:buNone/>
            </a:pPr>
            <a:r>
              <a:rPr lang="en-US" altLang="en-US" sz="2000" b="0">
                <a:solidFill>
                  <a:schemeClr val="tx2"/>
                </a:solidFill>
                <a:latin typeface="Times New Roman" panose="02020603050405020304" pitchFamily="18" charset="0"/>
                <a:cs typeface="Times New Roman" panose="02020603050405020304" pitchFamily="18" charset="0"/>
              </a:rPr>
              <a:t>Technion</a:t>
            </a:r>
          </a:p>
        </p:txBody>
      </p:sp>
      <p:sp>
        <p:nvSpPr>
          <p:cNvPr id="62469" name="Text Box 5"/>
          <p:cNvSpPr txBox="1">
            <a:spLocks noChangeArrowheads="1"/>
          </p:cNvSpPr>
          <p:nvPr/>
        </p:nvSpPr>
        <p:spPr bwMode="auto">
          <a:xfrm>
            <a:off x="130175" y="5554663"/>
            <a:ext cx="50101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lnSpc>
                <a:spcPct val="85000"/>
              </a:lnSpc>
              <a:spcBef>
                <a:spcPct val="0"/>
              </a:spcBef>
              <a:buFontTx/>
              <a:buNone/>
            </a:pPr>
            <a:r>
              <a:rPr lang="en-US" altLang="en-US" sz="2000">
                <a:solidFill>
                  <a:schemeClr val="tx2"/>
                </a:solidFill>
              </a:rPr>
              <a:t>Robot should be Registered to the bone</a:t>
            </a:r>
          </a:p>
        </p:txBody>
      </p:sp>
      <p:pic>
        <p:nvPicPr>
          <p:cNvPr id="62470" name="Picture 6" descr="ASEA2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8013" y="1304925"/>
            <a:ext cx="4037012" cy="4111625"/>
          </a:xfrm>
          <a:noFill/>
        </p:spPr>
      </p:pic>
      <p:sp>
        <p:nvSpPr>
          <p:cNvPr id="62471" name="Text Box 7"/>
          <p:cNvSpPr txBox="1">
            <a:spLocks noChangeArrowheads="1"/>
          </p:cNvSpPr>
          <p:nvPr/>
        </p:nvSpPr>
        <p:spPr bwMode="auto">
          <a:xfrm>
            <a:off x="304800" y="6297613"/>
            <a:ext cx="5776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D. Glozman Technion</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2" descr="robot_image_what_is_registrati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05400" y="3203575"/>
            <a:ext cx="2743200" cy="2041525"/>
          </a:xfrm>
          <a:noFill/>
        </p:spPr>
      </p:pic>
      <p:sp>
        <p:nvSpPr>
          <p:cNvPr id="63491" name="Rectangle 3"/>
          <p:cNvSpPr>
            <a:spLocks noGrp="1" noChangeArrowheads="1"/>
          </p:cNvSpPr>
          <p:nvPr>
            <p:ph type="title"/>
          </p:nvPr>
        </p:nvSpPr>
        <p:spPr>
          <a:xfrm>
            <a:off x="457200" y="95250"/>
            <a:ext cx="8229600" cy="487363"/>
          </a:xfrm>
        </p:spPr>
        <p:txBody>
          <a:bodyPr/>
          <a:lstStyle/>
          <a:p>
            <a:pPr eaLnBrk="1" hangingPunct="1"/>
            <a:r>
              <a:rPr lang="en-US" altLang="en-US" smtClean="0"/>
              <a:t>What is registration ?</a:t>
            </a:r>
          </a:p>
        </p:txBody>
      </p:sp>
      <p:pic>
        <p:nvPicPr>
          <p:cNvPr id="63492" name="Picture 4" descr="femu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50888" y="1651000"/>
            <a:ext cx="2374900" cy="4164013"/>
          </a:xfrm>
          <a:noFill/>
        </p:spPr>
      </p:pic>
      <p:pic>
        <p:nvPicPr>
          <p:cNvPr id="63493" name="Picture 5" descr="HH0156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9225" y="4491038"/>
            <a:ext cx="1112838"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4" name="Group 6"/>
          <p:cNvGrpSpPr>
            <a:grpSpLocks/>
          </p:cNvGrpSpPr>
          <p:nvPr/>
        </p:nvGrpSpPr>
        <p:grpSpPr bwMode="auto">
          <a:xfrm rot="-2175201">
            <a:off x="3541713" y="4529138"/>
            <a:ext cx="914400" cy="990600"/>
            <a:chOff x="720" y="3312"/>
            <a:chExt cx="576" cy="624"/>
          </a:xfrm>
        </p:grpSpPr>
        <p:sp>
          <p:nvSpPr>
            <p:cNvPr id="63517" name="Line 7"/>
            <p:cNvSpPr>
              <a:spLocks noChangeShapeType="1"/>
            </p:cNvSpPr>
            <p:nvPr/>
          </p:nvSpPr>
          <p:spPr bwMode="auto">
            <a:xfrm>
              <a:off x="720" y="3847"/>
              <a:ext cx="576" cy="89"/>
            </a:xfrm>
            <a:prstGeom prst="line">
              <a:avLst/>
            </a:prstGeom>
            <a:noFill/>
            <a:ln w="28575">
              <a:solidFill>
                <a:schemeClr val="tx1"/>
              </a:solidFill>
              <a:miter lim="800000"/>
              <a:headEnd/>
              <a:tailEnd type="triangle" w="med" len="lg"/>
            </a:ln>
            <a:extLst>
              <a:ext uri="{909E8E84-426E-40DD-AFC4-6F175D3DCCD1}">
                <a14:hiddenFill xmlns:a14="http://schemas.microsoft.com/office/drawing/2010/main">
                  <a:noFill/>
                </a14:hiddenFill>
              </a:ext>
            </a:extLst>
          </p:spPr>
          <p:txBody>
            <a:bodyPr wrap="none"/>
            <a:lstStyle/>
            <a:p>
              <a:endParaRPr lang="en-US"/>
            </a:p>
          </p:txBody>
        </p:sp>
        <p:sp>
          <p:nvSpPr>
            <p:cNvPr id="63518" name="Line 8"/>
            <p:cNvSpPr>
              <a:spLocks noChangeShapeType="1"/>
            </p:cNvSpPr>
            <p:nvPr/>
          </p:nvSpPr>
          <p:spPr bwMode="auto">
            <a:xfrm flipV="1">
              <a:off x="720" y="3312"/>
              <a:ext cx="0" cy="535"/>
            </a:xfrm>
            <a:prstGeom prst="line">
              <a:avLst/>
            </a:prstGeom>
            <a:noFill/>
            <a:ln w="28575">
              <a:solidFill>
                <a:schemeClr val="tx1"/>
              </a:solidFill>
              <a:miter lim="800000"/>
              <a:headEnd/>
              <a:tailEnd type="triangle" w="med" len="lg"/>
            </a:ln>
            <a:extLst>
              <a:ext uri="{909E8E84-426E-40DD-AFC4-6F175D3DCCD1}">
                <a14:hiddenFill xmlns:a14="http://schemas.microsoft.com/office/drawing/2010/main">
                  <a:noFill/>
                </a14:hiddenFill>
              </a:ext>
            </a:extLst>
          </p:spPr>
          <p:txBody>
            <a:bodyPr wrap="none"/>
            <a:lstStyle/>
            <a:p>
              <a:endParaRPr lang="en-US"/>
            </a:p>
          </p:txBody>
        </p:sp>
        <p:sp>
          <p:nvSpPr>
            <p:cNvPr id="63519" name="Line 9"/>
            <p:cNvSpPr>
              <a:spLocks noChangeShapeType="1"/>
            </p:cNvSpPr>
            <p:nvPr/>
          </p:nvSpPr>
          <p:spPr bwMode="auto">
            <a:xfrm flipV="1">
              <a:off x="720" y="3644"/>
              <a:ext cx="480" cy="203"/>
            </a:xfrm>
            <a:prstGeom prst="line">
              <a:avLst/>
            </a:prstGeom>
            <a:noFill/>
            <a:ln w="28575">
              <a:solidFill>
                <a:schemeClr val="tx1"/>
              </a:solidFill>
              <a:miter lim="800000"/>
              <a:headEnd/>
              <a:tailEnd type="triangle" w="med" len="lg"/>
            </a:ln>
            <a:extLst>
              <a:ext uri="{909E8E84-426E-40DD-AFC4-6F175D3DCCD1}">
                <a14:hiddenFill xmlns:a14="http://schemas.microsoft.com/office/drawing/2010/main">
                  <a:noFill/>
                </a14:hiddenFill>
              </a:ext>
            </a:extLst>
          </p:spPr>
          <p:txBody>
            <a:bodyPr wrap="none"/>
            <a:lstStyle/>
            <a:p>
              <a:endParaRPr lang="en-US"/>
            </a:p>
          </p:txBody>
        </p:sp>
      </p:grpSp>
      <p:grpSp>
        <p:nvGrpSpPr>
          <p:cNvPr id="63495" name="Group 10"/>
          <p:cNvGrpSpPr>
            <a:grpSpLocks/>
          </p:cNvGrpSpPr>
          <p:nvPr/>
        </p:nvGrpSpPr>
        <p:grpSpPr bwMode="auto">
          <a:xfrm rot="1548289">
            <a:off x="1673225" y="3560763"/>
            <a:ext cx="747713" cy="990600"/>
            <a:chOff x="720" y="3312"/>
            <a:chExt cx="576" cy="624"/>
          </a:xfrm>
        </p:grpSpPr>
        <p:sp>
          <p:nvSpPr>
            <p:cNvPr id="63514" name="Line 11"/>
            <p:cNvSpPr>
              <a:spLocks noChangeShapeType="1"/>
            </p:cNvSpPr>
            <p:nvPr/>
          </p:nvSpPr>
          <p:spPr bwMode="auto">
            <a:xfrm>
              <a:off x="720" y="3847"/>
              <a:ext cx="576" cy="89"/>
            </a:xfrm>
            <a:prstGeom prst="line">
              <a:avLst/>
            </a:prstGeom>
            <a:noFill/>
            <a:ln w="28575">
              <a:solidFill>
                <a:schemeClr val="tx1"/>
              </a:solidFill>
              <a:miter lim="800000"/>
              <a:headEnd/>
              <a:tailEnd type="triangle" w="med" len="lg"/>
            </a:ln>
            <a:extLst>
              <a:ext uri="{909E8E84-426E-40DD-AFC4-6F175D3DCCD1}">
                <a14:hiddenFill xmlns:a14="http://schemas.microsoft.com/office/drawing/2010/main">
                  <a:noFill/>
                </a14:hiddenFill>
              </a:ext>
            </a:extLst>
          </p:spPr>
          <p:txBody>
            <a:bodyPr wrap="none"/>
            <a:lstStyle/>
            <a:p>
              <a:endParaRPr lang="en-US"/>
            </a:p>
          </p:txBody>
        </p:sp>
        <p:sp>
          <p:nvSpPr>
            <p:cNvPr id="63515" name="Line 12"/>
            <p:cNvSpPr>
              <a:spLocks noChangeShapeType="1"/>
            </p:cNvSpPr>
            <p:nvPr/>
          </p:nvSpPr>
          <p:spPr bwMode="auto">
            <a:xfrm flipV="1">
              <a:off x="720" y="3312"/>
              <a:ext cx="0" cy="535"/>
            </a:xfrm>
            <a:prstGeom prst="line">
              <a:avLst/>
            </a:prstGeom>
            <a:noFill/>
            <a:ln w="28575">
              <a:solidFill>
                <a:schemeClr val="tx1"/>
              </a:solidFill>
              <a:miter lim="800000"/>
              <a:headEnd/>
              <a:tailEnd type="triangle" w="med" len="lg"/>
            </a:ln>
            <a:extLst>
              <a:ext uri="{909E8E84-426E-40DD-AFC4-6F175D3DCCD1}">
                <a14:hiddenFill xmlns:a14="http://schemas.microsoft.com/office/drawing/2010/main">
                  <a:noFill/>
                </a14:hiddenFill>
              </a:ext>
            </a:extLst>
          </p:spPr>
          <p:txBody>
            <a:bodyPr wrap="none"/>
            <a:lstStyle/>
            <a:p>
              <a:endParaRPr lang="en-US"/>
            </a:p>
          </p:txBody>
        </p:sp>
        <p:sp>
          <p:nvSpPr>
            <p:cNvPr id="63516" name="Line 13"/>
            <p:cNvSpPr>
              <a:spLocks noChangeShapeType="1"/>
            </p:cNvSpPr>
            <p:nvPr/>
          </p:nvSpPr>
          <p:spPr bwMode="auto">
            <a:xfrm flipV="1">
              <a:off x="720" y="3644"/>
              <a:ext cx="480" cy="203"/>
            </a:xfrm>
            <a:prstGeom prst="line">
              <a:avLst/>
            </a:prstGeom>
            <a:noFill/>
            <a:ln w="28575">
              <a:solidFill>
                <a:schemeClr val="tx1"/>
              </a:solidFill>
              <a:miter lim="800000"/>
              <a:headEnd/>
              <a:tailEnd type="triangle" w="med" len="lg"/>
            </a:ln>
            <a:extLst>
              <a:ext uri="{909E8E84-426E-40DD-AFC4-6F175D3DCCD1}">
                <a14:hiddenFill xmlns:a14="http://schemas.microsoft.com/office/drawing/2010/main">
                  <a:noFill/>
                </a14:hiddenFill>
              </a:ext>
            </a:extLst>
          </p:spPr>
          <p:txBody>
            <a:bodyPr wrap="none"/>
            <a:lstStyle/>
            <a:p>
              <a:endParaRPr lang="en-US"/>
            </a:p>
          </p:txBody>
        </p:sp>
      </p:grpSp>
      <p:grpSp>
        <p:nvGrpSpPr>
          <p:cNvPr id="63496" name="Group 14"/>
          <p:cNvGrpSpPr>
            <a:grpSpLocks/>
          </p:cNvGrpSpPr>
          <p:nvPr/>
        </p:nvGrpSpPr>
        <p:grpSpPr bwMode="auto">
          <a:xfrm>
            <a:off x="7467600" y="3663950"/>
            <a:ext cx="914400" cy="990600"/>
            <a:chOff x="720" y="3312"/>
            <a:chExt cx="576" cy="624"/>
          </a:xfrm>
        </p:grpSpPr>
        <p:sp>
          <p:nvSpPr>
            <p:cNvPr id="63511" name="Line 15"/>
            <p:cNvSpPr>
              <a:spLocks noChangeShapeType="1"/>
            </p:cNvSpPr>
            <p:nvPr/>
          </p:nvSpPr>
          <p:spPr bwMode="auto">
            <a:xfrm>
              <a:off x="720" y="3847"/>
              <a:ext cx="576" cy="89"/>
            </a:xfrm>
            <a:prstGeom prst="line">
              <a:avLst/>
            </a:prstGeom>
            <a:noFill/>
            <a:ln w="28575">
              <a:solidFill>
                <a:schemeClr val="tx1"/>
              </a:solidFill>
              <a:miter lim="800000"/>
              <a:headEnd/>
              <a:tailEnd type="triangle" w="med" len="lg"/>
            </a:ln>
            <a:extLst>
              <a:ext uri="{909E8E84-426E-40DD-AFC4-6F175D3DCCD1}">
                <a14:hiddenFill xmlns:a14="http://schemas.microsoft.com/office/drawing/2010/main">
                  <a:noFill/>
                </a14:hiddenFill>
              </a:ext>
            </a:extLst>
          </p:spPr>
          <p:txBody>
            <a:bodyPr wrap="none"/>
            <a:lstStyle/>
            <a:p>
              <a:endParaRPr lang="en-US"/>
            </a:p>
          </p:txBody>
        </p:sp>
        <p:sp>
          <p:nvSpPr>
            <p:cNvPr id="63512" name="Line 16"/>
            <p:cNvSpPr>
              <a:spLocks noChangeShapeType="1"/>
            </p:cNvSpPr>
            <p:nvPr/>
          </p:nvSpPr>
          <p:spPr bwMode="auto">
            <a:xfrm flipV="1">
              <a:off x="720" y="3312"/>
              <a:ext cx="0" cy="535"/>
            </a:xfrm>
            <a:prstGeom prst="line">
              <a:avLst/>
            </a:prstGeom>
            <a:noFill/>
            <a:ln w="28575">
              <a:solidFill>
                <a:schemeClr val="tx1"/>
              </a:solidFill>
              <a:miter lim="800000"/>
              <a:headEnd/>
              <a:tailEnd type="triangle" w="med" len="lg"/>
            </a:ln>
            <a:extLst>
              <a:ext uri="{909E8E84-426E-40DD-AFC4-6F175D3DCCD1}">
                <a14:hiddenFill xmlns:a14="http://schemas.microsoft.com/office/drawing/2010/main">
                  <a:noFill/>
                </a14:hiddenFill>
              </a:ext>
            </a:extLst>
          </p:spPr>
          <p:txBody>
            <a:bodyPr wrap="none"/>
            <a:lstStyle/>
            <a:p>
              <a:endParaRPr lang="en-US"/>
            </a:p>
          </p:txBody>
        </p:sp>
        <p:sp>
          <p:nvSpPr>
            <p:cNvPr id="63513" name="Line 17"/>
            <p:cNvSpPr>
              <a:spLocks noChangeShapeType="1"/>
            </p:cNvSpPr>
            <p:nvPr/>
          </p:nvSpPr>
          <p:spPr bwMode="auto">
            <a:xfrm flipV="1">
              <a:off x="720" y="3644"/>
              <a:ext cx="480" cy="203"/>
            </a:xfrm>
            <a:prstGeom prst="line">
              <a:avLst/>
            </a:prstGeom>
            <a:noFill/>
            <a:ln w="28575">
              <a:solidFill>
                <a:schemeClr val="tx1"/>
              </a:solidFill>
              <a:miter lim="800000"/>
              <a:headEnd/>
              <a:tailEnd type="triangle" w="med" len="lg"/>
            </a:ln>
            <a:extLst>
              <a:ext uri="{909E8E84-426E-40DD-AFC4-6F175D3DCCD1}">
                <a14:hiddenFill xmlns:a14="http://schemas.microsoft.com/office/drawing/2010/main">
                  <a:noFill/>
                </a14:hiddenFill>
              </a:ext>
            </a:extLst>
          </p:spPr>
          <p:txBody>
            <a:bodyPr wrap="none"/>
            <a:lstStyle/>
            <a:p>
              <a:endParaRPr lang="en-US"/>
            </a:p>
          </p:txBody>
        </p:sp>
      </p:grpSp>
      <p:sp>
        <p:nvSpPr>
          <p:cNvPr id="63497" name="Text Box 18"/>
          <p:cNvSpPr txBox="1">
            <a:spLocks noChangeArrowheads="1"/>
          </p:cNvSpPr>
          <p:nvPr/>
        </p:nvSpPr>
        <p:spPr bwMode="auto">
          <a:xfrm>
            <a:off x="7096125" y="2960688"/>
            <a:ext cx="74295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lnSpc>
                <a:spcPct val="85000"/>
              </a:lnSpc>
              <a:spcBef>
                <a:spcPct val="0"/>
              </a:spcBef>
              <a:buFontTx/>
              <a:buNone/>
            </a:pPr>
            <a:r>
              <a:rPr lang="en-US" altLang="en-US" sz="1800" b="0">
                <a:solidFill>
                  <a:schemeClr val="tx2"/>
                </a:solidFill>
                <a:latin typeface="Times New Roman" panose="02020603050405020304" pitchFamily="18" charset="0"/>
                <a:cs typeface="Times New Roman" panose="02020603050405020304" pitchFamily="18" charset="0"/>
              </a:rPr>
              <a:t>Robot</a:t>
            </a:r>
          </a:p>
        </p:txBody>
      </p:sp>
      <p:sp>
        <p:nvSpPr>
          <p:cNvPr id="63498" name="Text Box 19"/>
          <p:cNvSpPr txBox="1">
            <a:spLocks noChangeArrowheads="1"/>
          </p:cNvSpPr>
          <p:nvPr/>
        </p:nvSpPr>
        <p:spPr bwMode="auto">
          <a:xfrm>
            <a:off x="501650" y="3943350"/>
            <a:ext cx="6667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lnSpc>
                <a:spcPct val="85000"/>
              </a:lnSpc>
              <a:spcBef>
                <a:spcPct val="0"/>
              </a:spcBef>
              <a:buFontTx/>
              <a:buNone/>
            </a:pPr>
            <a:r>
              <a:rPr lang="en-US" altLang="en-US" sz="1800" b="0">
                <a:solidFill>
                  <a:schemeClr val="tx2"/>
                </a:solidFill>
                <a:latin typeface="Times New Roman" panose="02020603050405020304" pitchFamily="18" charset="0"/>
                <a:cs typeface="Times New Roman" panose="02020603050405020304" pitchFamily="18" charset="0"/>
              </a:rPr>
              <a:t>Bone</a:t>
            </a:r>
          </a:p>
        </p:txBody>
      </p:sp>
      <p:sp>
        <p:nvSpPr>
          <p:cNvPr id="63499" name="Text Box 20"/>
          <p:cNvSpPr txBox="1">
            <a:spLocks noChangeArrowheads="1"/>
          </p:cNvSpPr>
          <p:nvPr/>
        </p:nvSpPr>
        <p:spPr bwMode="auto">
          <a:xfrm>
            <a:off x="2297113" y="5472113"/>
            <a:ext cx="70485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lnSpc>
                <a:spcPct val="85000"/>
              </a:lnSpc>
              <a:spcBef>
                <a:spcPct val="0"/>
              </a:spcBef>
              <a:buFontTx/>
              <a:buNone/>
            </a:pPr>
            <a:r>
              <a:rPr lang="en-US" altLang="en-US" sz="1800" b="0">
                <a:solidFill>
                  <a:schemeClr val="tx2"/>
                </a:solidFill>
                <a:latin typeface="Times New Roman" panose="02020603050405020304" pitchFamily="18" charset="0"/>
                <a:cs typeface="Times New Roman" panose="02020603050405020304" pitchFamily="18" charset="0"/>
              </a:rPr>
              <a:t>Tools</a:t>
            </a:r>
          </a:p>
        </p:txBody>
      </p:sp>
      <p:grpSp>
        <p:nvGrpSpPr>
          <p:cNvPr id="63500" name="Group 21"/>
          <p:cNvGrpSpPr>
            <a:grpSpLocks/>
          </p:cNvGrpSpPr>
          <p:nvPr/>
        </p:nvGrpSpPr>
        <p:grpSpPr bwMode="auto">
          <a:xfrm>
            <a:off x="3160713" y="2082800"/>
            <a:ext cx="2282825" cy="1809750"/>
            <a:chOff x="2126" y="1596"/>
            <a:chExt cx="1438" cy="1140"/>
          </a:xfrm>
        </p:grpSpPr>
        <p:grpSp>
          <p:nvGrpSpPr>
            <p:cNvPr id="63504" name="Group 22"/>
            <p:cNvGrpSpPr>
              <a:grpSpLocks/>
            </p:cNvGrpSpPr>
            <p:nvPr/>
          </p:nvGrpSpPr>
          <p:grpSpPr bwMode="auto">
            <a:xfrm>
              <a:off x="2126" y="1596"/>
              <a:ext cx="1023" cy="1140"/>
              <a:chOff x="2065" y="1533"/>
              <a:chExt cx="1023" cy="1140"/>
            </a:xfrm>
          </p:grpSpPr>
          <p:pic>
            <p:nvPicPr>
              <p:cNvPr id="63506"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5" y="1743"/>
                <a:ext cx="1023" cy="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07" name="Group 24"/>
              <p:cNvGrpSpPr>
                <a:grpSpLocks/>
              </p:cNvGrpSpPr>
              <p:nvPr/>
            </p:nvGrpSpPr>
            <p:grpSpPr bwMode="auto">
              <a:xfrm rot="-2996709">
                <a:off x="2328" y="1509"/>
                <a:ext cx="576" cy="624"/>
                <a:chOff x="720" y="3312"/>
                <a:chExt cx="576" cy="624"/>
              </a:xfrm>
            </p:grpSpPr>
            <p:sp>
              <p:nvSpPr>
                <p:cNvPr id="63508" name="Line 25"/>
                <p:cNvSpPr>
                  <a:spLocks noChangeShapeType="1"/>
                </p:cNvSpPr>
                <p:nvPr/>
              </p:nvSpPr>
              <p:spPr bwMode="auto">
                <a:xfrm>
                  <a:off x="720" y="3847"/>
                  <a:ext cx="576" cy="89"/>
                </a:xfrm>
                <a:prstGeom prst="line">
                  <a:avLst/>
                </a:prstGeom>
                <a:noFill/>
                <a:ln w="28575">
                  <a:solidFill>
                    <a:schemeClr val="tx1"/>
                  </a:solidFill>
                  <a:miter lim="800000"/>
                  <a:headEnd/>
                  <a:tailEnd type="triangle" w="med" len="lg"/>
                </a:ln>
                <a:extLst>
                  <a:ext uri="{909E8E84-426E-40DD-AFC4-6F175D3DCCD1}">
                    <a14:hiddenFill xmlns:a14="http://schemas.microsoft.com/office/drawing/2010/main">
                      <a:noFill/>
                    </a14:hiddenFill>
                  </a:ext>
                </a:extLst>
              </p:spPr>
              <p:txBody>
                <a:bodyPr wrap="none"/>
                <a:lstStyle/>
                <a:p>
                  <a:endParaRPr lang="en-US"/>
                </a:p>
              </p:txBody>
            </p:sp>
            <p:sp>
              <p:nvSpPr>
                <p:cNvPr id="63509" name="Line 26"/>
                <p:cNvSpPr>
                  <a:spLocks noChangeShapeType="1"/>
                </p:cNvSpPr>
                <p:nvPr/>
              </p:nvSpPr>
              <p:spPr bwMode="auto">
                <a:xfrm flipV="1">
                  <a:off x="720" y="3312"/>
                  <a:ext cx="0" cy="535"/>
                </a:xfrm>
                <a:prstGeom prst="line">
                  <a:avLst/>
                </a:prstGeom>
                <a:noFill/>
                <a:ln w="28575">
                  <a:solidFill>
                    <a:schemeClr val="tx1"/>
                  </a:solidFill>
                  <a:miter lim="800000"/>
                  <a:headEnd/>
                  <a:tailEnd type="triangle" w="med" len="lg"/>
                </a:ln>
                <a:extLst>
                  <a:ext uri="{909E8E84-426E-40DD-AFC4-6F175D3DCCD1}">
                    <a14:hiddenFill xmlns:a14="http://schemas.microsoft.com/office/drawing/2010/main">
                      <a:noFill/>
                    </a14:hiddenFill>
                  </a:ext>
                </a:extLst>
              </p:spPr>
              <p:txBody>
                <a:bodyPr wrap="none"/>
                <a:lstStyle/>
                <a:p>
                  <a:endParaRPr lang="en-US"/>
                </a:p>
              </p:txBody>
            </p:sp>
            <p:sp>
              <p:nvSpPr>
                <p:cNvPr id="63510" name="Line 27"/>
                <p:cNvSpPr>
                  <a:spLocks noChangeShapeType="1"/>
                </p:cNvSpPr>
                <p:nvPr/>
              </p:nvSpPr>
              <p:spPr bwMode="auto">
                <a:xfrm flipV="1">
                  <a:off x="720" y="3644"/>
                  <a:ext cx="480" cy="203"/>
                </a:xfrm>
                <a:prstGeom prst="line">
                  <a:avLst/>
                </a:prstGeom>
                <a:noFill/>
                <a:ln w="28575">
                  <a:solidFill>
                    <a:schemeClr val="tx1"/>
                  </a:solidFill>
                  <a:miter lim="800000"/>
                  <a:headEnd/>
                  <a:tailEnd type="triangle" w="med" len="lg"/>
                </a:ln>
                <a:extLst>
                  <a:ext uri="{909E8E84-426E-40DD-AFC4-6F175D3DCCD1}">
                    <a14:hiddenFill xmlns:a14="http://schemas.microsoft.com/office/drawing/2010/main">
                      <a:noFill/>
                    </a14:hiddenFill>
                  </a:ext>
                </a:extLst>
              </p:spPr>
              <p:txBody>
                <a:bodyPr wrap="none"/>
                <a:lstStyle/>
                <a:p>
                  <a:endParaRPr lang="en-US"/>
                </a:p>
              </p:txBody>
            </p:sp>
          </p:grpSp>
        </p:grpSp>
        <p:sp>
          <p:nvSpPr>
            <p:cNvPr id="63505" name="Text Box 28"/>
            <p:cNvSpPr txBox="1">
              <a:spLocks noChangeArrowheads="1"/>
            </p:cNvSpPr>
            <p:nvPr/>
          </p:nvSpPr>
          <p:spPr bwMode="auto">
            <a:xfrm>
              <a:off x="3072" y="2089"/>
              <a:ext cx="49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lnSpc>
                  <a:spcPct val="85000"/>
                </a:lnSpc>
                <a:spcBef>
                  <a:spcPct val="0"/>
                </a:spcBef>
                <a:buFontTx/>
                <a:buNone/>
              </a:pPr>
              <a:r>
                <a:rPr lang="en-US" altLang="en-US" sz="1800" b="0">
                  <a:solidFill>
                    <a:schemeClr val="tx2"/>
                  </a:solidFill>
                  <a:latin typeface="Times New Roman" panose="02020603050405020304" pitchFamily="18" charset="0"/>
                  <a:cs typeface="Times New Roman" panose="02020603050405020304" pitchFamily="18" charset="0"/>
                </a:rPr>
                <a:t>Model</a:t>
              </a:r>
            </a:p>
          </p:txBody>
        </p:sp>
      </p:grpSp>
      <p:sp>
        <p:nvSpPr>
          <p:cNvPr id="63501" name="AutoShape 29"/>
          <p:cNvSpPr>
            <a:spLocks noChangeArrowheads="1"/>
          </p:cNvSpPr>
          <p:nvPr/>
        </p:nvSpPr>
        <p:spPr bwMode="auto">
          <a:xfrm>
            <a:off x="3160713" y="3838575"/>
            <a:ext cx="1006475" cy="892175"/>
          </a:xfrm>
          <a:custGeom>
            <a:avLst/>
            <a:gdLst>
              <a:gd name="T0" fmla="*/ 2147483646 w 21600"/>
              <a:gd name="T1" fmla="*/ 761049851 h 21600"/>
              <a:gd name="T2" fmla="*/ 1092626837 w 21600"/>
              <a:gd name="T3" fmla="*/ 1522097967 h 21600"/>
              <a:gd name="T4" fmla="*/ 0 w 21600"/>
              <a:gd name="T5" fmla="*/ 761049851 h 21600"/>
              <a:gd name="T6" fmla="*/ 1092626837 w 21600"/>
              <a:gd name="T7" fmla="*/ 0 h 21600"/>
              <a:gd name="T8" fmla="*/ 0 60000 65536"/>
              <a:gd name="T9" fmla="*/ 5898240 60000 65536"/>
              <a:gd name="T10" fmla="*/ 11796480 60000 65536"/>
              <a:gd name="T11" fmla="*/ 17694720 60000 65536"/>
              <a:gd name="T12" fmla="*/ 1694 w 21600"/>
              <a:gd name="T13" fmla="*/ 10357 h 21600"/>
              <a:gd name="T14" fmla="*/ 19906 w 21600"/>
              <a:gd name="T15" fmla="*/ 11243 h 21600"/>
            </a:gdLst>
            <a:ahLst/>
            <a:cxnLst>
              <a:cxn ang="T8">
                <a:pos x="T0" y="T1"/>
              </a:cxn>
              <a:cxn ang="T9">
                <a:pos x="T2" y="T3"/>
              </a:cxn>
              <a:cxn ang="T10">
                <a:pos x="T4" y="T5"/>
              </a:cxn>
              <a:cxn ang="T11">
                <a:pos x="T6" y="T7"/>
              </a:cxn>
            </a:cxnLst>
            <a:rect l="T12" t="T13" r="T14" b="T15"/>
            <a:pathLst>
              <a:path w="21600" h="21600">
                <a:moveTo>
                  <a:pt x="10800" y="0"/>
                </a:moveTo>
                <a:lnTo>
                  <a:pt x="9403" y="5342"/>
                </a:lnTo>
                <a:lnTo>
                  <a:pt x="10357" y="5342"/>
                </a:lnTo>
                <a:lnTo>
                  <a:pt x="10357" y="10357"/>
                </a:lnTo>
                <a:lnTo>
                  <a:pt x="5342" y="10357"/>
                </a:lnTo>
                <a:lnTo>
                  <a:pt x="5342" y="9403"/>
                </a:lnTo>
                <a:lnTo>
                  <a:pt x="0" y="10800"/>
                </a:lnTo>
                <a:lnTo>
                  <a:pt x="5342" y="12197"/>
                </a:lnTo>
                <a:lnTo>
                  <a:pt x="5342" y="11243"/>
                </a:lnTo>
                <a:lnTo>
                  <a:pt x="10357" y="11243"/>
                </a:lnTo>
                <a:lnTo>
                  <a:pt x="10357" y="16258"/>
                </a:lnTo>
                <a:lnTo>
                  <a:pt x="9403" y="16258"/>
                </a:lnTo>
                <a:lnTo>
                  <a:pt x="10800" y="21600"/>
                </a:lnTo>
                <a:lnTo>
                  <a:pt x="12197" y="16258"/>
                </a:lnTo>
                <a:lnTo>
                  <a:pt x="11243" y="16258"/>
                </a:lnTo>
                <a:lnTo>
                  <a:pt x="11243" y="11243"/>
                </a:lnTo>
                <a:lnTo>
                  <a:pt x="16258" y="11243"/>
                </a:lnTo>
                <a:lnTo>
                  <a:pt x="16258" y="12197"/>
                </a:lnTo>
                <a:lnTo>
                  <a:pt x="21600" y="10800"/>
                </a:lnTo>
                <a:lnTo>
                  <a:pt x="16258" y="9403"/>
                </a:lnTo>
                <a:lnTo>
                  <a:pt x="16258" y="10357"/>
                </a:lnTo>
                <a:lnTo>
                  <a:pt x="11243" y="10357"/>
                </a:lnTo>
                <a:lnTo>
                  <a:pt x="11243" y="5342"/>
                </a:lnTo>
                <a:lnTo>
                  <a:pt x="12197" y="5342"/>
                </a:lnTo>
                <a:lnTo>
                  <a:pt x="10800" y="0"/>
                </a:lnTo>
                <a:close/>
              </a:path>
            </a:pathLst>
          </a:custGeom>
          <a:solidFill>
            <a:srgbClr val="666699"/>
          </a:solidFill>
          <a:ln w="9525">
            <a:solidFill>
              <a:schemeClr val="tx1"/>
            </a:solidFill>
            <a:miter lim="800000"/>
            <a:headEnd/>
            <a:tailEnd/>
          </a:ln>
        </p:spPr>
        <p:txBody>
          <a:bodyPr wrap="none" anchor="ctr"/>
          <a:lstStyle/>
          <a:p>
            <a:endParaRPr lang="en-US"/>
          </a:p>
        </p:txBody>
      </p:sp>
      <p:sp>
        <p:nvSpPr>
          <p:cNvPr id="63502" name="Rectangle 30"/>
          <p:cNvSpPr>
            <a:spLocks noChangeArrowheads="1"/>
          </p:cNvSpPr>
          <p:nvPr/>
        </p:nvSpPr>
        <p:spPr bwMode="auto">
          <a:xfrm>
            <a:off x="446088" y="760413"/>
            <a:ext cx="83534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buClr>
                <a:schemeClr val="accent2"/>
              </a:buClr>
              <a:buFont typeface="Wingdings" panose="05000000000000000000" pitchFamily="2" charset="2"/>
              <a:buChar char="w"/>
            </a:pPr>
            <a:r>
              <a:rPr lang="en-US" altLang="en-US" sz="2000" b="0"/>
              <a:t>Linking between preoperative planning and execution phase of CRIS.</a:t>
            </a:r>
          </a:p>
          <a:p>
            <a:pPr eaLnBrk="1" hangingPunct="1">
              <a:buClr>
                <a:schemeClr val="accent2"/>
              </a:buClr>
              <a:buFont typeface="Wingdings" panose="05000000000000000000" pitchFamily="2" charset="2"/>
              <a:buChar char="w"/>
            </a:pPr>
            <a:r>
              <a:rPr lang="en-US" altLang="en-US" sz="2000" b="0"/>
              <a:t>Matching all the geometric data available for a patient in a unique coordinate system</a:t>
            </a:r>
          </a:p>
        </p:txBody>
      </p:sp>
      <p:sp>
        <p:nvSpPr>
          <p:cNvPr id="63503" name="Text Box 31"/>
          <p:cNvSpPr txBox="1">
            <a:spLocks noChangeArrowheads="1"/>
          </p:cNvSpPr>
          <p:nvPr/>
        </p:nvSpPr>
        <p:spPr bwMode="auto">
          <a:xfrm>
            <a:off x="304800" y="6226175"/>
            <a:ext cx="5776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D. Glozman Technion</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mtClean="0"/>
              <a:t>Examples: Dexterity Enhancement </a:t>
            </a:r>
          </a:p>
        </p:txBody>
      </p:sp>
      <p:grpSp>
        <p:nvGrpSpPr>
          <p:cNvPr id="65539" name="Group 3"/>
          <p:cNvGrpSpPr>
            <a:grpSpLocks/>
          </p:cNvGrpSpPr>
          <p:nvPr/>
        </p:nvGrpSpPr>
        <p:grpSpPr bwMode="auto">
          <a:xfrm>
            <a:off x="381000" y="927100"/>
            <a:ext cx="4448175" cy="2895600"/>
            <a:chOff x="240" y="584"/>
            <a:chExt cx="2802" cy="1824"/>
          </a:xfrm>
        </p:grpSpPr>
        <p:pic>
          <p:nvPicPr>
            <p:cNvPr id="65544" name="Picture 4" descr="knee_arthroscope_paolo_dario_s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 y="584"/>
              <a:ext cx="1944" cy="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Text Box 5"/>
            <p:cNvSpPr txBox="1">
              <a:spLocks noChangeArrowheads="1"/>
            </p:cNvSpPr>
            <p:nvPr/>
          </p:nvSpPr>
          <p:spPr bwMode="auto">
            <a:xfrm>
              <a:off x="240" y="2120"/>
              <a:ext cx="28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0">
                  <a:latin typeface="Times New Roman" panose="02020603050405020304" pitchFamily="18" charset="0"/>
                  <a:cs typeface="Times New Roman" panose="02020603050405020304" pitchFamily="18" charset="0"/>
                </a:rPr>
                <a:t>Arthroscopy: 3 mm,</a:t>
              </a:r>
              <a:r>
                <a:rPr lang="en-US" altLang="en-US" sz="2000" b="0">
                  <a:solidFill>
                    <a:srgbClr val="FF3300"/>
                  </a:solidFill>
                  <a:latin typeface="Times New Roman" panose="02020603050405020304" pitchFamily="18" charset="0"/>
                  <a:cs typeface="Times New Roman" panose="02020603050405020304" pitchFamily="18" charset="0"/>
                </a:rPr>
                <a:t> SMA</a:t>
              </a:r>
              <a:r>
                <a:rPr lang="en-US" altLang="en-US" sz="2000" b="0">
                  <a:latin typeface="Times New Roman" panose="02020603050405020304" pitchFamily="18" charset="0"/>
                  <a:cs typeface="Times New Roman" panose="02020603050405020304" pitchFamily="18" charset="0"/>
                </a:rPr>
                <a:t>, Dario 1997</a:t>
              </a:r>
              <a:r>
                <a:rPr lang="en-US" altLang="en-US" b="0">
                  <a:latin typeface="Times New Roman" panose="02020603050405020304" pitchFamily="18" charset="0"/>
                  <a:cs typeface="Times New Roman" panose="02020603050405020304" pitchFamily="18" charset="0"/>
                </a:rPr>
                <a:t> </a:t>
              </a:r>
            </a:p>
          </p:txBody>
        </p:sp>
      </p:grpSp>
      <p:grpSp>
        <p:nvGrpSpPr>
          <p:cNvPr id="65540" name="Group 6"/>
          <p:cNvGrpSpPr>
            <a:grpSpLocks/>
          </p:cNvGrpSpPr>
          <p:nvPr/>
        </p:nvGrpSpPr>
        <p:grpSpPr bwMode="auto">
          <a:xfrm>
            <a:off x="5181600" y="762000"/>
            <a:ext cx="3200400" cy="4343400"/>
            <a:chOff x="3264" y="480"/>
            <a:chExt cx="2016" cy="2736"/>
          </a:xfrm>
        </p:grpSpPr>
        <p:pic>
          <p:nvPicPr>
            <p:cNvPr id="65542" name="Picture 7" descr="endo-periscope_Hiros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480"/>
              <a:ext cx="2016" cy="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8" descr="endo-periscope_Hir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1825"/>
              <a:ext cx="1872" cy="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41" name="Text Box 9"/>
          <p:cNvSpPr txBox="1">
            <a:spLocks noChangeArrowheads="1"/>
          </p:cNvSpPr>
          <p:nvPr/>
        </p:nvSpPr>
        <p:spPr bwMode="auto">
          <a:xfrm>
            <a:off x="3505200" y="5105400"/>
            <a:ext cx="5562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0">
                <a:solidFill>
                  <a:srgbClr val="FF3300"/>
                </a:solidFill>
                <a:latin typeface="Times New Roman" panose="02020603050405020304" pitchFamily="18" charset="0"/>
                <a:cs typeface="Times New Roman" panose="02020603050405020304" pitchFamily="18" charset="0"/>
              </a:rPr>
              <a:t>Wire-based</a:t>
            </a:r>
            <a:r>
              <a:rPr lang="en-US" altLang="en-US" sz="2000" b="0">
                <a:latin typeface="Times New Roman" panose="02020603050405020304" pitchFamily="18" charset="0"/>
                <a:cs typeface="Times New Roman" panose="02020603050405020304" pitchFamily="18" charset="0"/>
              </a:rPr>
              <a:t> Endo-periscope for MIS, Breedveld P., Hirose S. (2001) </a:t>
            </a:r>
          </a:p>
          <a:p>
            <a:pPr eaLnBrk="1" hangingPunct="1">
              <a:spcBef>
                <a:spcPct val="50000"/>
              </a:spcBef>
              <a:buFontTx/>
              <a:buNone/>
            </a:pPr>
            <a:r>
              <a:rPr lang="en-US" altLang="en-US" sz="2000" b="0">
                <a:latin typeface="Times New Roman" panose="02020603050405020304" pitchFamily="18" charset="0"/>
                <a:cs typeface="Times New Roman" panose="02020603050405020304" pitchFamily="18" charset="0"/>
              </a:rPr>
              <a:t>(International Patent pending)</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8600" y="76200"/>
            <a:ext cx="8763000" cy="533400"/>
          </a:xfrm>
        </p:spPr>
        <p:txBody>
          <a:bodyPr/>
          <a:lstStyle/>
          <a:p>
            <a:pPr eaLnBrk="1" hangingPunct="1"/>
            <a:r>
              <a:rPr lang="en-US" altLang="en-US" sz="2800" smtClean="0"/>
              <a:t>Tools for MIS dexterity enhancement  (UC Berkley)</a:t>
            </a:r>
          </a:p>
        </p:txBody>
      </p:sp>
      <p:grpSp>
        <p:nvGrpSpPr>
          <p:cNvPr id="66563" name="Group 3"/>
          <p:cNvGrpSpPr>
            <a:grpSpLocks/>
          </p:cNvGrpSpPr>
          <p:nvPr/>
        </p:nvGrpSpPr>
        <p:grpSpPr bwMode="auto">
          <a:xfrm>
            <a:off x="304800" y="3581400"/>
            <a:ext cx="4572000" cy="2667000"/>
            <a:chOff x="192" y="2304"/>
            <a:chExt cx="2880" cy="1680"/>
          </a:xfrm>
        </p:grpSpPr>
        <p:pic>
          <p:nvPicPr>
            <p:cNvPr id="66570" name="Picture 4" descr="tendonhandsmall_manipulator_uc_berk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2304"/>
              <a:ext cx="2737" cy="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Text Box 5"/>
            <p:cNvSpPr txBox="1">
              <a:spLocks noChangeArrowheads="1"/>
            </p:cNvSpPr>
            <p:nvPr/>
          </p:nvSpPr>
          <p:spPr bwMode="auto">
            <a:xfrm>
              <a:off x="192" y="3696"/>
              <a:ext cx="28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0">
                  <a:solidFill>
                    <a:srgbClr val="FF3300"/>
                  </a:solidFill>
                  <a:latin typeface="Times New Roman" panose="02020603050405020304" pitchFamily="18" charset="0"/>
                  <a:cs typeface="Times New Roman" panose="02020603050405020304" pitchFamily="18" charset="0"/>
                </a:rPr>
                <a:t>Tendon-driven</a:t>
              </a:r>
              <a:r>
                <a:rPr lang="en-US" altLang="en-US" b="0">
                  <a:latin typeface="Times New Roman" panose="02020603050405020304" pitchFamily="18" charset="0"/>
                  <a:cs typeface="Times New Roman" panose="02020603050405020304" pitchFamily="18" charset="0"/>
                </a:rPr>
                <a:t> multi fingered hand</a:t>
              </a:r>
            </a:p>
          </p:txBody>
        </p:sp>
      </p:grpSp>
      <p:grpSp>
        <p:nvGrpSpPr>
          <p:cNvPr id="66564" name="Group 6"/>
          <p:cNvGrpSpPr>
            <a:grpSpLocks/>
          </p:cNvGrpSpPr>
          <p:nvPr/>
        </p:nvGrpSpPr>
        <p:grpSpPr bwMode="auto">
          <a:xfrm>
            <a:off x="4953000" y="3505200"/>
            <a:ext cx="3810000" cy="2743200"/>
            <a:chOff x="3120" y="2208"/>
            <a:chExt cx="2400" cy="1728"/>
          </a:xfrm>
        </p:grpSpPr>
        <p:pic>
          <p:nvPicPr>
            <p:cNvPr id="66568" name="Picture 7" descr="knot_tying_UC_berke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2208"/>
              <a:ext cx="1920" cy="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Text Box 8"/>
            <p:cNvSpPr txBox="1">
              <a:spLocks noChangeArrowheads="1"/>
            </p:cNvSpPr>
            <p:nvPr/>
          </p:nvSpPr>
          <p:spPr bwMode="auto">
            <a:xfrm>
              <a:off x="3120" y="3648"/>
              <a:ext cx="24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0">
                  <a:solidFill>
                    <a:srgbClr val="FF3300"/>
                  </a:solidFill>
                  <a:latin typeface="Times New Roman" panose="02020603050405020304" pitchFamily="18" charset="0"/>
                  <a:cs typeface="Times New Roman" panose="02020603050405020304" pitchFamily="18" charset="0"/>
                </a:rPr>
                <a:t>Wire-based</a:t>
              </a:r>
              <a:r>
                <a:rPr lang="en-US" altLang="en-US" b="0">
                  <a:latin typeface="Times New Roman" panose="02020603050405020304" pitchFamily="18" charset="0"/>
                  <a:cs typeface="Times New Roman" panose="02020603050405020304" pitchFamily="18" charset="0"/>
                </a:rPr>
                <a:t> 2 DOF wrist</a:t>
              </a:r>
            </a:p>
          </p:txBody>
        </p:sp>
      </p:grpSp>
      <p:grpSp>
        <p:nvGrpSpPr>
          <p:cNvPr id="66565" name="Group 9"/>
          <p:cNvGrpSpPr>
            <a:grpSpLocks/>
          </p:cNvGrpSpPr>
          <p:nvPr/>
        </p:nvGrpSpPr>
        <p:grpSpPr bwMode="auto">
          <a:xfrm>
            <a:off x="1828800" y="762000"/>
            <a:ext cx="5029200" cy="2743200"/>
            <a:chOff x="1344" y="480"/>
            <a:chExt cx="3168" cy="1728"/>
          </a:xfrm>
        </p:grpSpPr>
        <p:pic>
          <p:nvPicPr>
            <p:cNvPr id="66566" name="Picture 10" descr="endotool_uc_berk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480"/>
              <a:ext cx="1920" cy="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 Box 11"/>
            <p:cNvSpPr txBox="1">
              <a:spLocks noChangeArrowheads="1"/>
            </p:cNvSpPr>
            <p:nvPr/>
          </p:nvSpPr>
          <p:spPr bwMode="auto">
            <a:xfrm>
              <a:off x="1344" y="1920"/>
              <a:ext cx="31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0">
                  <a:latin typeface="Times New Roman" panose="02020603050405020304" pitchFamily="18" charset="0"/>
                  <a:cs typeface="Times New Roman" panose="02020603050405020304" pitchFamily="18" charset="0"/>
                </a:rPr>
                <a:t>2 DOF </a:t>
              </a:r>
              <a:r>
                <a:rPr lang="en-US" altLang="en-US" b="0">
                  <a:solidFill>
                    <a:srgbClr val="FF3300"/>
                  </a:solidFill>
                  <a:latin typeface="Times New Roman" panose="02020603050405020304" pitchFamily="18" charset="0"/>
                  <a:cs typeface="Times New Roman" panose="02020603050405020304" pitchFamily="18" charset="0"/>
                </a:rPr>
                <a:t>Wire-based</a:t>
              </a:r>
              <a:r>
                <a:rPr lang="en-US" altLang="en-US" b="0">
                  <a:latin typeface="Times New Roman" panose="02020603050405020304" pitchFamily="18" charset="0"/>
                  <a:cs typeface="Times New Roman" panose="02020603050405020304" pitchFamily="18" charset="0"/>
                </a:rPr>
                <a:t> parallel wrist</a:t>
              </a:r>
            </a:p>
          </p:txBody>
        </p:sp>
      </p:gr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a:xfrm>
            <a:off x="0" y="6543675"/>
            <a:ext cx="447675" cy="266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l">
              <a:spcBef>
                <a:spcPct val="0"/>
              </a:spcBef>
              <a:buFontTx/>
              <a:buNone/>
            </a:pPr>
            <a:fld id="{752CCCDC-A4FE-425C-9FF3-9DDF688E70C7}" type="slidenum">
              <a:rPr lang="en-US" altLang="zh-CN" sz="1400">
                <a:ea typeface="宋体" panose="02010600030101010101" pitchFamily="2" charset="-122"/>
              </a:rPr>
              <a:pPr algn="l">
                <a:spcBef>
                  <a:spcPct val="0"/>
                </a:spcBef>
                <a:buFontTx/>
                <a:buNone/>
              </a:pPr>
              <a:t>2</a:t>
            </a:fld>
            <a:endParaRPr lang="en-US" altLang="zh-CN" sz="1400">
              <a:ea typeface="宋体" panose="02010600030101010101" pitchFamily="2" charset="-122"/>
            </a:endParaRPr>
          </a:p>
        </p:txBody>
      </p:sp>
      <p:sp>
        <p:nvSpPr>
          <p:cNvPr id="44035" name="Rectangle 2"/>
          <p:cNvSpPr>
            <a:spLocks noGrp="1" noChangeArrowheads="1"/>
          </p:cNvSpPr>
          <p:nvPr>
            <p:ph type="title"/>
          </p:nvPr>
        </p:nvSpPr>
        <p:spPr>
          <a:noFill/>
        </p:spPr>
        <p:txBody>
          <a:bodyPr/>
          <a:lstStyle/>
          <a:p>
            <a:pPr eaLnBrk="1" hangingPunct="1"/>
            <a:r>
              <a:rPr lang="en-US" altLang="en-US" sz="2400" smtClean="0"/>
              <a:t>Dual Arm Ocular &amp; Intraocular Dexterity</a:t>
            </a:r>
            <a:r>
              <a:rPr lang="en-US" altLang="en-US" sz="2000" smtClean="0"/>
              <a:t> </a:t>
            </a:r>
          </a:p>
        </p:txBody>
      </p:sp>
      <p:pic>
        <p:nvPicPr>
          <p:cNvPr id="4403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9725" y="3470275"/>
            <a:ext cx="2130425" cy="3033713"/>
          </a:xfrm>
          <a:prstGeom prst="rect">
            <a:avLst/>
          </a:prstGeom>
          <a:noFill/>
          <a:ln w="28575">
            <a:solidFill>
              <a:srgbClr val="FF3300"/>
            </a:solidFill>
            <a:prstDash val="dash"/>
            <a:miter lim="800000"/>
            <a:headEnd/>
            <a:tailEnd/>
          </a:ln>
          <a:extLst>
            <a:ext uri="{909E8E84-426E-40DD-AFC4-6F175D3DCCD1}">
              <a14:hiddenFill xmlns:a14="http://schemas.microsoft.com/office/drawing/2010/main">
                <a:solidFill>
                  <a:srgbClr val="FFFFFF"/>
                </a:solidFill>
              </a14:hiddenFill>
            </a:ext>
          </a:extLst>
        </p:spPr>
      </p:pic>
      <p:pic>
        <p:nvPicPr>
          <p:cNvPr id="44037" name="Picture 4"/>
          <p:cNvPicPr>
            <a:picLocks noGrp="1" noChangeAspect="1" noChangeArrowheads="1"/>
          </p:cNvPicPr>
          <p:nvPr>
            <p:ph type="body" idx="4294967295"/>
          </p:nvPr>
        </p:nvPicPr>
        <p:blipFill>
          <a:blip r:embed="rId5">
            <a:extLst>
              <a:ext uri="{28A0092B-C50C-407E-A947-70E740481C1C}">
                <a14:useLocalDpi xmlns:a14="http://schemas.microsoft.com/office/drawing/2010/main" val="0"/>
              </a:ext>
            </a:extLst>
          </a:blip>
          <a:srcRect/>
          <a:stretch>
            <a:fillRect/>
          </a:stretch>
        </p:blipFill>
        <p:spPr>
          <a:xfrm>
            <a:off x="12700" y="779463"/>
            <a:ext cx="4638675" cy="3438525"/>
          </a:xfrm>
          <a:noFill/>
        </p:spPr>
      </p:pic>
      <p:pic>
        <p:nvPicPr>
          <p:cNvPr id="4403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3663" y="712788"/>
            <a:ext cx="2405062"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4900" y="153988"/>
            <a:ext cx="3524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Oval 11"/>
          <p:cNvSpPr>
            <a:spLocks noChangeArrowheads="1"/>
          </p:cNvSpPr>
          <p:nvPr/>
        </p:nvSpPr>
        <p:spPr bwMode="auto">
          <a:xfrm>
            <a:off x="6697663" y="1266825"/>
            <a:ext cx="871537" cy="992188"/>
          </a:xfrm>
          <a:prstGeom prst="ellipse">
            <a:avLst/>
          </a:prstGeom>
          <a:noFill/>
          <a:ln w="28575">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4042" name="Line 12"/>
          <p:cNvSpPr>
            <a:spLocks noChangeShapeType="1"/>
          </p:cNvSpPr>
          <p:nvPr/>
        </p:nvSpPr>
        <p:spPr bwMode="auto">
          <a:xfrm flipH="1">
            <a:off x="6786563" y="2238375"/>
            <a:ext cx="263525" cy="1166813"/>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4043" name="Group 13"/>
          <p:cNvGrpSpPr>
            <a:grpSpLocks/>
          </p:cNvGrpSpPr>
          <p:nvPr/>
        </p:nvGrpSpPr>
        <p:grpSpPr bwMode="auto">
          <a:xfrm>
            <a:off x="165100" y="4030663"/>
            <a:ext cx="3330575" cy="1689100"/>
            <a:chOff x="3456" y="720"/>
            <a:chExt cx="2098" cy="1064"/>
          </a:xfrm>
        </p:grpSpPr>
        <p:pic>
          <p:nvPicPr>
            <p:cNvPr id="44049" name="Picture 14" descr="Image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6" y="960"/>
              <a:ext cx="829"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0" name="Picture 15" descr="Image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67" y="966"/>
              <a:ext cx="805"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1" name="Line 16"/>
            <p:cNvSpPr>
              <a:spLocks noChangeShapeType="1"/>
            </p:cNvSpPr>
            <p:nvPr/>
          </p:nvSpPr>
          <p:spPr bwMode="auto">
            <a:xfrm flipV="1">
              <a:off x="4800" y="986"/>
              <a:ext cx="451" cy="406"/>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4052" name="Text Box 17"/>
            <p:cNvSpPr txBox="1">
              <a:spLocks noChangeArrowheads="1"/>
            </p:cNvSpPr>
            <p:nvPr/>
          </p:nvSpPr>
          <p:spPr bwMode="auto">
            <a:xfrm>
              <a:off x="4512" y="720"/>
              <a:ext cx="1042" cy="214"/>
            </a:xfrm>
            <a:prstGeom prst="rect">
              <a:avLst/>
            </a:prstGeom>
            <a:solidFill>
              <a:srgbClr val="FFFFFF"/>
            </a:solidFill>
            <a:ln w="9525">
              <a:solidFill>
                <a:srgbClr val="FF0000"/>
              </a:solidFill>
              <a:miter lim="800000"/>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latin typeface="Times New Roman" panose="02020603050405020304" pitchFamily="18" charset="0"/>
                  <a:cs typeface="Times New Roman" panose="02020603050405020304" pitchFamily="18" charset="0"/>
                </a:rPr>
                <a:t>IODR cannula</a:t>
              </a:r>
            </a:p>
          </p:txBody>
        </p:sp>
        <p:sp>
          <p:nvSpPr>
            <p:cNvPr id="44053" name="Line 18"/>
            <p:cNvSpPr>
              <a:spLocks noChangeShapeType="1"/>
            </p:cNvSpPr>
            <p:nvPr/>
          </p:nvSpPr>
          <p:spPr bwMode="auto">
            <a:xfrm flipH="1" flipV="1">
              <a:off x="3803" y="918"/>
              <a:ext cx="48" cy="576"/>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4054" name="Text Box 19"/>
            <p:cNvSpPr txBox="1">
              <a:spLocks noChangeArrowheads="1"/>
            </p:cNvSpPr>
            <p:nvPr/>
          </p:nvSpPr>
          <p:spPr bwMode="auto">
            <a:xfrm>
              <a:off x="3456" y="720"/>
              <a:ext cx="816" cy="192"/>
            </a:xfrm>
            <a:prstGeom prst="rect">
              <a:avLst/>
            </a:prstGeom>
            <a:solidFill>
              <a:srgbClr val="FFFFFF"/>
            </a:solidFill>
            <a:ln w="9525">
              <a:solidFill>
                <a:srgbClr val="FF0000"/>
              </a:solidFill>
              <a:miter lim="800000"/>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latin typeface="Times New Roman" panose="02020603050405020304" pitchFamily="18" charset="0"/>
                  <a:cs typeface="Times New Roman" panose="02020603050405020304" pitchFamily="18" charset="0"/>
                </a:rPr>
                <a:t>Bending tip</a:t>
              </a:r>
            </a:p>
          </p:txBody>
        </p:sp>
      </p:grpSp>
      <p:sp>
        <p:nvSpPr>
          <p:cNvPr id="44044" name="Text Box 20"/>
          <p:cNvSpPr txBox="1">
            <a:spLocks noChangeArrowheads="1"/>
          </p:cNvSpPr>
          <p:nvPr/>
        </p:nvSpPr>
        <p:spPr bwMode="auto">
          <a:xfrm>
            <a:off x="0" y="5724525"/>
            <a:ext cx="6456363" cy="83099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0" dirty="0"/>
              <a:t>We address the need for intraocular </a:t>
            </a:r>
            <a:br>
              <a:rPr lang="en-US" altLang="en-US" b="0" dirty="0"/>
            </a:br>
            <a:r>
              <a:rPr lang="en-US" altLang="en-US" b="0" dirty="0"/>
              <a:t>dexterity and orbital stabilization/ manipulation</a:t>
            </a:r>
          </a:p>
        </p:txBody>
      </p:sp>
      <p:pic>
        <p:nvPicPr>
          <p:cNvPr id="258070" name="Wei Wei ICRA2007 Video ProE Movie.mpg">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3611563" y="3281363"/>
            <a:ext cx="2690812"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383" fill="hold"/>
                                        <p:tgtEl>
                                          <p:spTgt spid="25807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58070"/>
                </p:tgtEl>
              </p:cMediaNode>
            </p:video>
            <p:seq concurrent="1" nextAc="seek">
              <p:cTn id="8" restart="whenNotActive" fill="hold" evtFilter="cancelBubble" nodeType="interactiveSeq">
                <p:stCondLst>
                  <p:cond evt="onClick" delay="0">
                    <p:tgtEl>
                      <p:spTgt spid="25807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58070"/>
                                        </p:tgtEl>
                                      </p:cBhvr>
                                    </p:cmd>
                                  </p:childTnLst>
                                </p:cTn>
                              </p:par>
                            </p:childTnLst>
                          </p:cTn>
                        </p:par>
                      </p:childTnLst>
                    </p:cTn>
                  </p:par>
                </p:childTnLst>
              </p:cTn>
              <p:nextCondLst>
                <p:cond evt="onClick" delay="0">
                  <p:tgtEl>
                    <p:spTgt spid="25807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z="2800" smtClean="0"/>
              <a:t>Example: Parallel Robot for Ophthalmic Surgery</a:t>
            </a:r>
          </a:p>
        </p:txBody>
      </p:sp>
      <p:pic>
        <p:nvPicPr>
          <p:cNvPr id="67587" name="Picture 4" descr="grace_et_al_opthalmic_parallel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375" y="690563"/>
            <a:ext cx="4148138"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descr="grace_et_al_opthalmic_parallel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865188"/>
            <a:ext cx="3684587"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6"/>
          <p:cNvSpPr txBox="1">
            <a:spLocks noChangeArrowheads="1"/>
          </p:cNvSpPr>
          <p:nvPr/>
        </p:nvSpPr>
        <p:spPr bwMode="auto">
          <a:xfrm>
            <a:off x="508000" y="3390900"/>
            <a:ext cx="3344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0"/>
              <a:t>Micro-Pipette insertion </a:t>
            </a:r>
          </a:p>
        </p:txBody>
      </p:sp>
      <p:pic>
        <p:nvPicPr>
          <p:cNvPr id="67590" name="Picture 7" descr="grace_et_al_opthalmic_parallel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263" y="3159125"/>
            <a:ext cx="3452812"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 Box 8"/>
          <p:cNvSpPr txBox="1">
            <a:spLocks noChangeArrowheads="1"/>
          </p:cNvSpPr>
          <p:nvPr/>
        </p:nvSpPr>
        <p:spPr bwMode="auto">
          <a:xfrm>
            <a:off x="4395788" y="6007100"/>
            <a:ext cx="3611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0"/>
              <a:t>W. Grace (Northwestern University, 1995)</a:t>
            </a:r>
          </a:p>
        </p:txBody>
      </p:sp>
      <p:sp>
        <p:nvSpPr>
          <p:cNvPr id="67592" name="Text Box 9"/>
          <p:cNvSpPr txBox="1">
            <a:spLocks noChangeArrowheads="1"/>
          </p:cNvSpPr>
          <p:nvPr/>
        </p:nvSpPr>
        <p:spPr bwMode="auto">
          <a:xfrm>
            <a:off x="358775" y="4491038"/>
            <a:ext cx="3832225" cy="64135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0"/>
              <a:t>A parallel robot was used for its high accuracy and compactness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174625"/>
            <a:ext cx="9144000" cy="398463"/>
          </a:xfrm>
        </p:spPr>
        <p:txBody>
          <a:bodyPr/>
          <a:lstStyle/>
          <a:p>
            <a:pPr eaLnBrk="1" hangingPunct="1"/>
            <a:r>
              <a:rPr lang="en-US" altLang="en-US" sz="2800" smtClean="0"/>
              <a:t>Future Challenges: </a:t>
            </a:r>
            <a:r>
              <a:rPr lang="en-US" altLang="en-US" sz="2800" smtClean="0">
                <a:sym typeface="Symbol" panose="05050102010706020507" pitchFamily="18" charset="2"/>
              </a:rPr>
              <a:t>-</a:t>
            </a:r>
            <a:r>
              <a:rPr lang="en-US" altLang="en-US" sz="2800" smtClean="0"/>
              <a:t>surgery and Less Invasive Surgery </a:t>
            </a:r>
          </a:p>
        </p:txBody>
      </p:sp>
      <p:grpSp>
        <p:nvGrpSpPr>
          <p:cNvPr id="68611" name="Group 15"/>
          <p:cNvGrpSpPr>
            <a:grpSpLocks/>
          </p:cNvGrpSpPr>
          <p:nvPr/>
        </p:nvGrpSpPr>
        <p:grpSpPr bwMode="auto">
          <a:xfrm>
            <a:off x="5872163" y="846138"/>
            <a:ext cx="3271837" cy="5281612"/>
            <a:chOff x="3699" y="533"/>
            <a:chExt cx="2061" cy="3327"/>
          </a:xfrm>
        </p:grpSpPr>
        <p:pic>
          <p:nvPicPr>
            <p:cNvPr id="68622" name="Picture 3" descr="Davinci_sl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 y="2272"/>
              <a:ext cx="1777"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3" name="Picture 4" descr="Intuitive_davinci_slave_sta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 y="533"/>
              <a:ext cx="1277"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4" name="Text Box 5"/>
            <p:cNvSpPr txBox="1">
              <a:spLocks noChangeArrowheads="1"/>
            </p:cNvSpPr>
            <p:nvPr/>
          </p:nvSpPr>
          <p:spPr bwMode="auto">
            <a:xfrm>
              <a:off x="3699" y="3629"/>
              <a:ext cx="20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marL="457200" indent="-457200">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0"/>
                <a:t>Da-Vinci ® (Intuitive Surgical)</a:t>
              </a:r>
            </a:p>
          </p:txBody>
        </p:sp>
      </p:grpSp>
      <p:grpSp>
        <p:nvGrpSpPr>
          <p:cNvPr id="68612" name="Group 6"/>
          <p:cNvGrpSpPr>
            <a:grpSpLocks/>
          </p:cNvGrpSpPr>
          <p:nvPr/>
        </p:nvGrpSpPr>
        <p:grpSpPr bwMode="auto">
          <a:xfrm>
            <a:off x="354013" y="1019175"/>
            <a:ext cx="2619375" cy="2778125"/>
            <a:chOff x="3417" y="652"/>
            <a:chExt cx="1986" cy="2349"/>
          </a:xfrm>
        </p:grpSpPr>
        <p:pic>
          <p:nvPicPr>
            <p:cNvPr id="6861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 y="652"/>
              <a:ext cx="1986" cy="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Freeform 8"/>
            <p:cNvSpPr>
              <a:spLocks/>
            </p:cNvSpPr>
            <p:nvPr/>
          </p:nvSpPr>
          <p:spPr bwMode="auto">
            <a:xfrm>
              <a:off x="4667" y="2494"/>
              <a:ext cx="392" cy="335"/>
            </a:xfrm>
            <a:custGeom>
              <a:avLst/>
              <a:gdLst>
                <a:gd name="T0" fmla="*/ 88 w 392"/>
                <a:gd name="T1" fmla="*/ 335 h 335"/>
                <a:gd name="T2" fmla="*/ 11 w 392"/>
                <a:gd name="T3" fmla="*/ 226 h 335"/>
                <a:gd name="T4" fmla="*/ 24 w 392"/>
                <a:gd name="T5" fmla="*/ 111 h 335"/>
                <a:gd name="T6" fmla="*/ 139 w 392"/>
                <a:gd name="T7" fmla="*/ 15 h 335"/>
                <a:gd name="T8" fmla="*/ 274 w 392"/>
                <a:gd name="T9" fmla="*/ 21 h 335"/>
                <a:gd name="T10" fmla="*/ 376 w 392"/>
                <a:gd name="T11" fmla="*/ 143 h 335"/>
                <a:gd name="T12" fmla="*/ 370 w 392"/>
                <a:gd name="T13" fmla="*/ 277 h 335"/>
                <a:gd name="T14" fmla="*/ 0 60000 65536"/>
                <a:gd name="T15" fmla="*/ 0 60000 65536"/>
                <a:gd name="T16" fmla="*/ 0 60000 65536"/>
                <a:gd name="T17" fmla="*/ 0 60000 65536"/>
                <a:gd name="T18" fmla="*/ 0 60000 65536"/>
                <a:gd name="T19" fmla="*/ 0 60000 65536"/>
                <a:gd name="T20" fmla="*/ 0 60000 65536"/>
                <a:gd name="T21" fmla="*/ 0 w 392"/>
                <a:gd name="T22" fmla="*/ 0 h 335"/>
                <a:gd name="T23" fmla="*/ 392 w 392"/>
                <a:gd name="T24" fmla="*/ 335 h 3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335">
                  <a:moveTo>
                    <a:pt x="88" y="335"/>
                  </a:moveTo>
                  <a:cubicBezTo>
                    <a:pt x="75" y="317"/>
                    <a:pt x="22" y="263"/>
                    <a:pt x="11" y="226"/>
                  </a:cubicBezTo>
                  <a:cubicBezTo>
                    <a:pt x="0" y="189"/>
                    <a:pt x="3" y="146"/>
                    <a:pt x="24" y="111"/>
                  </a:cubicBezTo>
                  <a:cubicBezTo>
                    <a:pt x="45" y="76"/>
                    <a:pt x="97" y="30"/>
                    <a:pt x="139" y="15"/>
                  </a:cubicBezTo>
                  <a:cubicBezTo>
                    <a:pt x="181" y="0"/>
                    <a:pt x="235" y="0"/>
                    <a:pt x="274" y="21"/>
                  </a:cubicBezTo>
                  <a:cubicBezTo>
                    <a:pt x="313" y="42"/>
                    <a:pt x="360" y="100"/>
                    <a:pt x="376" y="143"/>
                  </a:cubicBezTo>
                  <a:cubicBezTo>
                    <a:pt x="392" y="186"/>
                    <a:pt x="371" y="249"/>
                    <a:pt x="370" y="277"/>
                  </a:cubicBezTo>
                </a:path>
              </a:pathLst>
            </a:custGeom>
            <a:noFill/>
            <a:ln w="19050" cap="flat" cmpd="sng">
              <a:solidFill>
                <a:srgbClr val="0000F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68617" name="Freeform 9"/>
            <p:cNvSpPr>
              <a:spLocks/>
            </p:cNvSpPr>
            <p:nvPr/>
          </p:nvSpPr>
          <p:spPr bwMode="auto">
            <a:xfrm>
              <a:off x="4767" y="2598"/>
              <a:ext cx="156" cy="206"/>
            </a:xfrm>
            <a:custGeom>
              <a:avLst/>
              <a:gdLst>
                <a:gd name="T0" fmla="*/ 0 w 86"/>
                <a:gd name="T1" fmla="*/ 254 h 167"/>
                <a:gd name="T2" fmla="*/ 210 w 86"/>
                <a:gd name="T3" fmla="*/ 226 h 167"/>
                <a:gd name="T4" fmla="*/ 274 w 86"/>
                <a:gd name="T5" fmla="*/ 79 h 167"/>
                <a:gd name="T6" fmla="*/ 149 w 86"/>
                <a:gd name="T7" fmla="*/ 0 h 167"/>
                <a:gd name="T8" fmla="*/ 0 60000 65536"/>
                <a:gd name="T9" fmla="*/ 0 60000 65536"/>
                <a:gd name="T10" fmla="*/ 0 60000 65536"/>
                <a:gd name="T11" fmla="*/ 0 60000 65536"/>
                <a:gd name="T12" fmla="*/ 0 w 86"/>
                <a:gd name="T13" fmla="*/ 0 h 167"/>
                <a:gd name="T14" fmla="*/ 86 w 86"/>
                <a:gd name="T15" fmla="*/ 167 h 167"/>
              </a:gdLst>
              <a:ahLst/>
              <a:cxnLst>
                <a:cxn ang="T8">
                  <a:pos x="T0" y="T1"/>
                </a:cxn>
                <a:cxn ang="T9">
                  <a:pos x="T2" y="T3"/>
                </a:cxn>
                <a:cxn ang="T10">
                  <a:pos x="T4" y="T5"/>
                </a:cxn>
                <a:cxn ang="T11">
                  <a:pos x="T6" y="T7"/>
                </a:cxn>
              </a:cxnLst>
              <a:rect l="T12" t="T13" r="T14" b="T15"/>
              <a:pathLst>
                <a:path w="86" h="167">
                  <a:moveTo>
                    <a:pt x="0" y="167"/>
                  </a:moveTo>
                  <a:cubicBezTo>
                    <a:pt x="25" y="167"/>
                    <a:pt x="50" y="167"/>
                    <a:pt x="64" y="148"/>
                  </a:cubicBezTo>
                  <a:cubicBezTo>
                    <a:pt x="78" y="129"/>
                    <a:pt x="86" y="77"/>
                    <a:pt x="83" y="52"/>
                  </a:cubicBezTo>
                  <a:cubicBezTo>
                    <a:pt x="80" y="27"/>
                    <a:pt x="56" y="10"/>
                    <a:pt x="45" y="0"/>
                  </a:cubicBezTo>
                </a:path>
              </a:pathLst>
            </a:custGeom>
            <a:noFill/>
            <a:ln w="19050" cap="flat" cmpd="sng">
              <a:solidFill>
                <a:srgbClr val="0000F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68618" name="Freeform 10"/>
            <p:cNvSpPr>
              <a:spLocks/>
            </p:cNvSpPr>
            <p:nvPr/>
          </p:nvSpPr>
          <p:spPr bwMode="auto">
            <a:xfrm>
              <a:off x="4725" y="2644"/>
              <a:ext cx="289" cy="101"/>
            </a:xfrm>
            <a:custGeom>
              <a:avLst/>
              <a:gdLst>
                <a:gd name="T0" fmla="*/ 0 w 225"/>
                <a:gd name="T1" fmla="*/ 68 h 88"/>
                <a:gd name="T2" fmla="*/ 105 w 225"/>
                <a:gd name="T3" fmla="*/ 109 h 88"/>
                <a:gd name="T4" fmla="*/ 243 w 225"/>
                <a:gd name="T5" fmla="*/ 109 h 88"/>
                <a:gd name="T6" fmla="*/ 358 w 225"/>
                <a:gd name="T7" fmla="*/ 75 h 88"/>
                <a:gd name="T8" fmla="*/ 326 w 225"/>
                <a:gd name="T9" fmla="*/ 0 h 88"/>
                <a:gd name="T10" fmla="*/ 0 60000 65536"/>
                <a:gd name="T11" fmla="*/ 0 60000 65536"/>
                <a:gd name="T12" fmla="*/ 0 60000 65536"/>
                <a:gd name="T13" fmla="*/ 0 60000 65536"/>
                <a:gd name="T14" fmla="*/ 0 60000 65536"/>
                <a:gd name="T15" fmla="*/ 0 w 225"/>
                <a:gd name="T16" fmla="*/ 0 h 88"/>
                <a:gd name="T17" fmla="*/ 225 w 225"/>
                <a:gd name="T18" fmla="*/ 88 h 88"/>
              </a:gdLst>
              <a:ahLst/>
              <a:cxnLst>
                <a:cxn ang="T10">
                  <a:pos x="T0" y="T1"/>
                </a:cxn>
                <a:cxn ang="T11">
                  <a:pos x="T2" y="T3"/>
                </a:cxn>
                <a:cxn ang="T12">
                  <a:pos x="T4" y="T5"/>
                </a:cxn>
                <a:cxn ang="T13">
                  <a:pos x="T6" y="T7"/>
                </a:cxn>
                <a:cxn ang="T14">
                  <a:pos x="T8" y="T9"/>
                </a:cxn>
              </a:cxnLst>
              <a:rect l="T15" t="T16" r="T17" b="T18"/>
              <a:pathLst>
                <a:path w="225" h="88">
                  <a:moveTo>
                    <a:pt x="0" y="51"/>
                  </a:moveTo>
                  <a:cubicBezTo>
                    <a:pt x="20" y="64"/>
                    <a:pt x="40" y="78"/>
                    <a:pt x="64" y="83"/>
                  </a:cubicBezTo>
                  <a:cubicBezTo>
                    <a:pt x="88" y="88"/>
                    <a:pt x="122" y="87"/>
                    <a:pt x="147" y="83"/>
                  </a:cubicBezTo>
                  <a:cubicBezTo>
                    <a:pt x="172" y="79"/>
                    <a:pt x="209" y="71"/>
                    <a:pt x="217" y="57"/>
                  </a:cubicBezTo>
                  <a:cubicBezTo>
                    <a:pt x="225" y="43"/>
                    <a:pt x="205" y="13"/>
                    <a:pt x="198" y="0"/>
                  </a:cubicBezTo>
                </a:path>
              </a:pathLst>
            </a:custGeom>
            <a:noFill/>
            <a:ln w="19050" cap="flat" cmpd="sng">
              <a:solidFill>
                <a:srgbClr val="0000F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68619" name="Freeform 11"/>
            <p:cNvSpPr>
              <a:spLocks/>
            </p:cNvSpPr>
            <p:nvPr/>
          </p:nvSpPr>
          <p:spPr bwMode="auto">
            <a:xfrm>
              <a:off x="4534" y="2365"/>
              <a:ext cx="296" cy="107"/>
            </a:xfrm>
            <a:custGeom>
              <a:avLst/>
              <a:gdLst>
                <a:gd name="T0" fmla="*/ 106 w 296"/>
                <a:gd name="T1" fmla="*/ 99 h 107"/>
                <a:gd name="T2" fmla="*/ 55 w 296"/>
                <a:gd name="T3" fmla="*/ 105 h 107"/>
                <a:gd name="T4" fmla="*/ 16 w 296"/>
                <a:gd name="T5" fmla="*/ 86 h 107"/>
                <a:gd name="T6" fmla="*/ 10 w 296"/>
                <a:gd name="T7" fmla="*/ 41 h 107"/>
                <a:gd name="T8" fmla="*/ 74 w 296"/>
                <a:gd name="T9" fmla="*/ 22 h 107"/>
                <a:gd name="T10" fmla="*/ 125 w 296"/>
                <a:gd name="T11" fmla="*/ 29 h 107"/>
                <a:gd name="T12" fmla="*/ 189 w 296"/>
                <a:gd name="T13" fmla="*/ 29 h 107"/>
                <a:gd name="T14" fmla="*/ 247 w 296"/>
                <a:gd name="T15" fmla="*/ 22 h 107"/>
                <a:gd name="T16" fmla="*/ 292 w 296"/>
                <a:gd name="T17" fmla="*/ 3 h 107"/>
                <a:gd name="T18" fmla="*/ 272 w 296"/>
                <a:gd name="T19" fmla="*/ 41 h 1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6"/>
                <a:gd name="T31" fmla="*/ 0 h 107"/>
                <a:gd name="T32" fmla="*/ 296 w 296"/>
                <a:gd name="T33" fmla="*/ 107 h 1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6" h="107">
                  <a:moveTo>
                    <a:pt x="106" y="99"/>
                  </a:moveTo>
                  <a:cubicBezTo>
                    <a:pt x="88" y="103"/>
                    <a:pt x="70" y="107"/>
                    <a:pt x="55" y="105"/>
                  </a:cubicBezTo>
                  <a:cubicBezTo>
                    <a:pt x="40" y="103"/>
                    <a:pt x="23" y="97"/>
                    <a:pt x="16" y="86"/>
                  </a:cubicBezTo>
                  <a:cubicBezTo>
                    <a:pt x="9" y="75"/>
                    <a:pt x="0" y="52"/>
                    <a:pt x="10" y="41"/>
                  </a:cubicBezTo>
                  <a:cubicBezTo>
                    <a:pt x="20" y="30"/>
                    <a:pt x="55" y="24"/>
                    <a:pt x="74" y="22"/>
                  </a:cubicBezTo>
                  <a:cubicBezTo>
                    <a:pt x="93" y="20"/>
                    <a:pt x="106" y="28"/>
                    <a:pt x="125" y="29"/>
                  </a:cubicBezTo>
                  <a:cubicBezTo>
                    <a:pt x="144" y="30"/>
                    <a:pt x="169" y="30"/>
                    <a:pt x="189" y="29"/>
                  </a:cubicBezTo>
                  <a:cubicBezTo>
                    <a:pt x="209" y="28"/>
                    <a:pt x="230" y="26"/>
                    <a:pt x="247" y="22"/>
                  </a:cubicBezTo>
                  <a:cubicBezTo>
                    <a:pt x="264" y="18"/>
                    <a:pt x="288" y="0"/>
                    <a:pt x="292" y="3"/>
                  </a:cubicBezTo>
                  <a:cubicBezTo>
                    <a:pt x="296" y="6"/>
                    <a:pt x="284" y="23"/>
                    <a:pt x="272" y="41"/>
                  </a:cubicBezTo>
                </a:path>
              </a:pathLst>
            </a:custGeom>
            <a:noFill/>
            <a:ln w="38100" cap="flat" cmpd="sng">
              <a:solidFill>
                <a:srgbClr val="FF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68620" name="Freeform 12"/>
            <p:cNvSpPr>
              <a:spLocks/>
            </p:cNvSpPr>
            <p:nvPr/>
          </p:nvSpPr>
          <p:spPr bwMode="auto">
            <a:xfrm>
              <a:off x="4672" y="2438"/>
              <a:ext cx="70" cy="20"/>
            </a:xfrm>
            <a:custGeom>
              <a:avLst/>
              <a:gdLst>
                <a:gd name="T0" fmla="*/ 0 w 70"/>
                <a:gd name="T1" fmla="*/ 20 h 20"/>
                <a:gd name="T2" fmla="*/ 70 w 70"/>
                <a:gd name="T3" fmla="*/ 0 h 20"/>
                <a:gd name="T4" fmla="*/ 0 60000 65536"/>
                <a:gd name="T5" fmla="*/ 0 60000 65536"/>
                <a:gd name="T6" fmla="*/ 0 w 70"/>
                <a:gd name="T7" fmla="*/ 0 h 20"/>
                <a:gd name="T8" fmla="*/ 70 w 70"/>
                <a:gd name="T9" fmla="*/ 20 h 20"/>
              </a:gdLst>
              <a:ahLst/>
              <a:cxnLst>
                <a:cxn ang="T4">
                  <a:pos x="T0" y="T1"/>
                </a:cxn>
                <a:cxn ang="T5">
                  <a:pos x="T2" y="T3"/>
                </a:cxn>
              </a:cxnLst>
              <a:rect l="T6" t="T7" r="T8" b="T9"/>
              <a:pathLst>
                <a:path w="70" h="20">
                  <a:moveTo>
                    <a:pt x="0" y="20"/>
                  </a:moveTo>
                  <a:cubicBezTo>
                    <a:pt x="0" y="20"/>
                    <a:pt x="35" y="10"/>
                    <a:pt x="70" y="0"/>
                  </a:cubicBezTo>
                </a:path>
              </a:pathLst>
            </a:custGeom>
            <a:noFill/>
            <a:ln w="38100" cap="flat" cmpd="sng">
              <a:solidFill>
                <a:srgbClr val="FF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68621" name="Line 13"/>
            <p:cNvSpPr>
              <a:spLocks noChangeShapeType="1"/>
            </p:cNvSpPr>
            <p:nvPr/>
          </p:nvSpPr>
          <p:spPr bwMode="auto">
            <a:xfrm>
              <a:off x="4598" y="2507"/>
              <a:ext cx="134" cy="174"/>
            </a:xfrm>
            <a:prstGeom prst="line">
              <a:avLst/>
            </a:prstGeom>
            <a:noFill/>
            <a:ln w="1905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68613" name="Text Box 14"/>
          <p:cNvSpPr txBox="1">
            <a:spLocks noChangeArrowheads="1"/>
          </p:cNvSpPr>
          <p:nvPr/>
        </p:nvSpPr>
        <p:spPr bwMode="auto">
          <a:xfrm>
            <a:off x="314325" y="4191000"/>
            <a:ext cx="5330825"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marL="233363" indent="-233363">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1800" b="0" u="sng"/>
              <a:t>Requirements: </a:t>
            </a:r>
          </a:p>
          <a:p>
            <a:pPr eaLnBrk="1" hangingPunct="1"/>
            <a:r>
              <a:rPr lang="en-US" altLang="en-US" sz="1800" b="0"/>
              <a:t>Manipulate</a:t>
            </a:r>
            <a:r>
              <a:rPr lang="en-US" altLang="en-US" sz="1800" b="0">
                <a:solidFill>
                  <a:srgbClr val="FF3300"/>
                </a:solidFill>
              </a:rPr>
              <a:t> multiple tools</a:t>
            </a:r>
            <a:r>
              <a:rPr lang="en-US" altLang="en-US" sz="1800" b="0"/>
              <a:t> through a single </a:t>
            </a:r>
            <a:br>
              <a:rPr lang="en-US" altLang="en-US" sz="1800" b="0"/>
            </a:br>
            <a:r>
              <a:rPr lang="en-US" altLang="en-US" sz="1800" b="0">
                <a:solidFill>
                  <a:srgbClr val="FF3300"/>
                </a:solidFill>
              </a:rPr>
              <a:t>Pre-determined</a:t>
            </a:r>
            <a:r>
              <a:rPr lang="en-US" altLang="en-US" sz="1800" b="0"/>
              <a:t> port</a:t>
            </a:r>
            <a:r>
              <a:rPr lang="en-US" altLang="en-US" sz="2000" b="0"/>
              <a:t>  </a:t>
            </a:r>
          </a:p>
          <a:p>
            <a:pPr eaLnBrk="1" hangingPunct="1"/>
            <a:r>
              <a:rPr lang="en-US" altLang="en-US" sz="2000" b="0"/>
              <a:t>Provide </a:t>
            </a:r>
            <a:r>
              <a:rPr lang="en-US" altLang="en-US" sz="2000" b="0">
                <a:solidFill>
                  <a:srgbClr val="FF3300"/>
                </a:solidFill>
              </a:rPr>
              <a:t>distal dexterity in confined spaces</a:t>
            </a:r>
          </a:p>
          <a:p>
            <a:pPr eaLnBrk="1" hangingPunct="1"/>
            <a:r>
              <a:rPr lang="en-US" altLang="en-US" sz="2000" b="0">
                <a:solidFill>
                  <a:srgbClr val="FF3300"/>
                </a:solidFill>
              </a:rPr>
              <a:t>Miniaturization</a:t>
            </a:r>
          </a:p>
        </p:txBody>
      </p:sp>
      <p:pic>
        <p:nvPicPr>
          <p:cNvPr id="68614" name="Picture 16" descr="actuation un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898525"/>
            <a:ext cx="2236787"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89013" y="114300"/>
            <a:ext cx="8154987" cy="571500"/>
          </a:xfrm>
        </p:spPr>
        <p:txBody>
          <a:bodyPr/>
          <a:lstStyle/>
          <a:p>
            <a:pPr eaLnBrk="1" hangingPunct="1"/>
            <a:r>
              <a:rPr lang="en-US" altLang="en-US" sz="2800" smtClean="0"/>
              <a:t>Robotic-Assisted Ophthalmic Surgery</a:t>
            </a:r>
          </a:p>
        </p:txBody>
      </p:sp>
      <p:pic>
        <p:nvPicPr>
          <p:cNvPr id="69635" name="Picture 3" descr="rams1_107_brow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825" y="803275"/>
            <a:ext cx="24669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p:cNvSpPr txBox="1">
            <a:spLocks noChangeArrowheads="1"/>
          </p:cNvSpPr>
          <p:nvPr/>
        </p:nvSpPr>
        <p:spPr bwMode="auto">
          <a:xfrm>
            <a:off x="771525" y="5791200"/>
            <a:ext cx="7229475" cy="822325"/>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0">
                <a:latin typeface="Times New Roman" panose="02020603050405020304" pitchFamily="18" charset="0"/>
                <a:ea typeface="宋体" panose="02010600030101010101" pitchFamily="2" charset="-122"/>
                <a:cs typeface="Times New Roman" panose="02020603050405020304" pitchFamily="18" charset="0"/>
              </a:rPr>
              <a:t>No intra-ocular dexterity. </a:t>
            </a:r>
            <a:br>
              <a:rPr lang="en-US" altLang="en-US" b="0">
                <a:latin typeface="Times New Roman" panose="02020603050405020304" pitchFamily="18" charset="0"/>
                <a:ea typeface="宋体" panose="02010600030101010101" pitchFamily="2" charset="-122"/>
                <a:cs typeface="Times New Roman" panose="02020603050405020304" pitchFamily="18" charset="0"/>
              </a:rPr>
            </a:br>
            <a:r>
              <a:rPr lang="en-US" altLang="en-US" b="0">
                <a:latin typeface="Times New Roman" panose="02020603050405020304" pitchFamily="18" charset="0"/>
                <a:ea typeface="宋体" panose="02010600030101010101" pitchFamily="2" charset="-122"/>
                <a:cs typeface="Times New Roman" panose="02020603050405020304" pitchFamily="18" charset="0"/>
              </a:rPr>
              <a:t>No manipulation/stabilization of eye under microscope</a:t>
            </a:r>
          </a:p>
        </p:txBody>
      </p:sp>
      <p:grpSp>
        <p:nvGrpSpPr>
          <p:cNvPr id="69637" name="Group 5"/>
          <p:cNvGrpSpPr>
            <a:grpSpLocks/>
          </p:cNvGrpSpPr>
          <p:nvPr/>
        </p:nvGrpSpPr>
        <p:grpSpPr bwMode="auto">
          <a:xfrm>
            <a:off x="469900" y="890588"/>
            <a:ext cx="2895600" cy="1828800"/>
            <a:chOff x="288" y="768"/>
            <a:chExt cx="2592" cy="1554"/>
          </a:xfrm>
        </p:grpSpPr>
        <p:pic>
          <p:nvPicPr>
            <p:cNvPr id="69646" name="Picture 6" descr="grace_et_al_opthalmic_parallel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912"/>
              <a:ext cx="2262" cy="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7" descr="grace_et_al_opthalmic_parallel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2" y="768"/>
              <a:ext cx="768"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638" name="Text Box 8"/>
          <p:cNvSpPr txBox="1">
            <a:spLocks noChangeArrowheads="1"/>
          </p:cNvSpPr>
          <p:nvPr/>
        </p:nvSpPr>
        <p:spPr bwMode="auto">
          <a:xfrm>
            <a:off x="304800" y="2819400"/>
            <a:ext cx="3124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ea typeface="宋体" panose="02010600030101010101" pitchFamily="2" charset="-122"/>
              </a:rPr>
              <a:t>Grace et. al. 1995</a:t>
            </a:r>
            <a:r>
              <a:rPr lang="en-US" altLang="en-US" sz="1800" b="0">
                <a:ea typeface="宋体" panose="02010600030101010101" pitchFamily="2" charset="-122"/>
              </a:rPr>
              <a:t>. Bilateral manipulation, parallel robot, cannulation. </a:t>
            </a:r>
          </a:p>
        </p:txBody>
      </p:sp>
      <p:pic>
        <p:nvPicPr>
          <p:cNvPr id="6963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9213" y="782638"/>
            <a:ext cx="19431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Text Box 10"/>
          <p:cNvSpPr txBox="1">
            <a:spLocks noChangeArrowheads="1"/>
          </p:cNvSpPr>
          <p:nvPr/>
        </p:nvSpPr>
        <p:spPr bwMode="auto">
          <a:xfrm>
            <a:off x="3359150" y="2779713"/>
            <a:ext cx="2667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ea typeface="宋体" panose="02010600030101010101" pitchFamily="2" charset="-122"/>
              </a:rPr>
              <a:t>Wei-Tech, Cam Riviere </a:t>
            </a:r>
            <a:r>
              <a:rPr lang="en-US" altLang="en-US" sz="1800" b="0">
                <a:ea typeface="宋体" panose="02010600030101010101" pitchFamily="2" charset="-122"/>
              </a:rPr>
              <a:t>Hand-held device, tremor cancellation, force sensing</a:t>
            </a:r>
          </a:p>
        </p:txBody>
      </p:sp>
      <p:pic>
        <p:nvPicPr>
          <p:cNvPr id="6964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810000"/>
            <a:ext cx="2176463"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2" name="Text Box 12"/>
          <p:cNvSpPr txBox="1">
            <a:spLocks noChangeArrowheads="1"/>
          </p:cNvSpPr>
          <p:nvPr/>
        </p:nvSpPr>
        <p:spPr bwMode="auto">
          <a:xfrm>
            <a:off x="2590800" y="4295775"/>
            <a:ext cx="2743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ea typeface="宋体" panose="02010600030101010101" pitchFamily="2" charset="-122"/>
              </a:rPr>
              <a:t>Taylor et. al 1999</a:t>
            </a:r>
            <a:br>
              <a:rPr lang="en-US" altLang="en-US" sz="1800">
                <a:ea typeface="宋体" panose="02010600030101010101" pitchFamily="2" charset="-122"/>
              </a:rPr>
            </a:br>
            <a:r>
              <a:rPr lang="en-US" altLang="en-US" sz="1800" b="0">
                <a:ea typeface="宋体" panose="02010600030101010101" pitchFamily="2" charset="-122"/>
              </a:rPr>
              <a:t>Cooperative manipulation. Tremor filtering, </a:t>
            </a:r>
            <a:r>
              <a:rPr lang="en-US" altLang="en-US" sz="1800">
                <a:solidFill>
                  <a:srgbClr val="FF3300"/>
                </a:solidFill>
                <a:ea typeface="宋体" panose="02010600030101010101" pitchFamily="2" charset="-122"/>
              </a:rPr>
              <a:t>virtual fixtures</a:t>
            </a:r>
          </a:p>
        </p:txBody>
      </p:sp>
      <p:sp>
        <p:nvSpPr>
          <p:cNvPr id="69643" name="Text Box 13"/>
          <p:cNvSpPr txBox="1">
            <a:spLocks noChangeArrowheads="1"/>
          </p:cNvSpPr>
          <p:nvPr/>
        </p:nvSpPr>
        <p:spPr bwMode="auto">
          <a:xfrm>
            <a:off x="6119813" y="2755900"/>
            <a:ext cx="30241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ea typeface="宋体" panose="02010600030101010101" pitchFamily="2" charset="-122"/>
              </a:rPr>
              <a:t>Das et. al 1996/NASA JPL</a:t>
            </a:r>
            <a:br>
              <a:rPr lang="en-US" altLang="en-US" sz="1800">
                <a:ea typeface="宋体" panose="02010600030101010101" pitchFamily="2" charset="-122"/>
              </a:rPr>
            </a:br>
            <a:r>
              <a:rPr lang="en-US" altLang="en-US" sz="1800" b="0">
                <a:ea typeface="宋体" panose="02010600030101010101" pitchFamily="2" charset="-122"/>
              </a:rPr>
              <a:t>Micro-Dexterity Systems</a:t>
            </a:r>
          </a:p>
        </p:txBody>
      </p:sp>
      <p:sp>
        <p:nvSpPr>
          <p:cNvPr id="69644" name="Text Box 14"/>
          <p:cNvSpPr txBox="1">
            <a:spLocks noChangeArrowheads="1"/>
          </p:cNvSpPr>
          <p:nvPr/>
        </p:nvSpPr>
        <p:spPr bwMode="auto">
          <a:xfrm>
            <a:off x="5718175" y="5140325"/>
            <a:ext cx="30559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ea typeface="宋体" panose="02010600030101010101" pitchFamily="2" charset="-122"/>
              </a:rPr>
              <a:t>Mitsuishi 1996</a:t>
            </a:r>
            <a:r>
              <a:rPr lang="en-US" altLang="en-US" sz="1800" b="0">
                <a:ea typeface="宋体" panose="02010600030101010101" pitchFamily="2" charset="-122"/>
              </a:rPr>
              <a:t> hand-held device with wrist</a:t>
            </a:r>
          </a:p>
        </p:txBody>
      </p:sp>
      <p:pic>
        <p:nvPicPr>
          <p:cNvPr id="69645"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3275" y="3379788"/>
            <a:ext cx="284797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xfrm>
            <a:off x="0" y="6502400"/>
            <a:ext cx="447675"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l">
              <a:spcBef>
                <a:spcPct val="0"/>
              </a:spcBef>
              <a:buFontTx/>
              <a:buNone/>
            </a:pPr>
            <a:fld id="{F70104AD-8909-4B3A-AB34-8967CA56DE14}" type="slidenum">
              <a:rPr lang="en-US" altLang="zh-CN" sz="1400">
                <a:ea typeface="宋体" panose="02010600030101010101" pitchFamily="2" charset="-122"/>
              </a:rPr>
              <a:pPr algn="l">
                <a:spcBef>
                  <a:spcPct val="0"/>
                </a:spcBef>
                <a:buFontTx/>
                <a:buNone/>
              </a:pPr>
              <a:t>23</a:t>
            </a:fld>
            <a:endParaRPr lang="en-US" altLang="zh-CN" sz="1400">
              <a:ea typeface="宋体" panose="02010600030101010101" pitchFamily="2" charset="-122"/>
            </a:endParaRPr>
          </a:p>
        </p:txBody>
      </p:sp>
      <p:sp>
        <p:nvSpPr>
          <p:cNvPr id="70659" name="Rectangle 2"/>
          <p:cNvSpPr>
            <a:spLocks noGrp="1" noChangeArrowheads="1"/>
          </p:cNvSpPr>
          <p:nvPr>
            <p:ph type="title"/>
          </p:nvPr>
        </p:nvSpPr>
        <p:spPr/>
        <p:txBody>
          <a:bodyPr/>
          <a:lstStyle/>
          <a:p>
            <a:pPr eaLnBrk="1" hangingPunct="1"/>
            <a:r>
              <a:rPr lang="en-US" altLang="en-US" smtClean="0"/>
              <a:t>Surgical task Planning</a:t>
            </a:r>
          </a:p>
        </p:txBody>
      </p:sp>
      <p:pic>
        <p:nvPicPr>
          <p:cNvPr id="706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2555875"/>
            <a:ext cx="3846512"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8"/>
          <p:cNvSpPr txBox="1">
            <a:spLocks noChangeArrowheads="1"/>
          </p:cNvSpPr>
          <p:nvPr/>
        </p:nvSpPr>
        <p:spPr bwMode="auto">
          <a:xfrm>
            <a:off x="2420938" y="711200"/>
            <a:ext cx="165576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1400">
                <a:ea typeface="宋体" panose="02010600030101010101" pitchFamily="2" charset="-122"/>
                <a:cs typeface="Times New Roman" panose="02020603050405020304" pitchFamily="18" charset="0"/>
              </a:rPr>
              <a:t>Orbital Dexterity without Constraint</a:t>
            </a:r>
          </a:p>
        </p:txBody>
      </p:sp>
      <p:sp>
        <p:nvSpPr>
          <p:cNvPr id="70662" name="Line 7"/>
          <p:cNvSpPr>
            <a:spLocks noChangeShapeType="1"/>
          </p:cNvSpPr>
          <p:nvPr/>
        </p:nvSpPr>
        <p:spPr bwMode="auto">
          <a:xfrm>
            <a:off x="1619250" y="2428875"/>
            <a:ext cx="654050" cy="22050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3" name="Text Box 6"/>
          <p:cNvSpPr txBox="1">
            <a:spLocks noChangeArrowheads="1"/>
          </p:cNvSpPr>
          <p:nvPr/>
        </p:nvSpPr>
        <p:spPr bwMode="auto">
          <a:xfrm>
            <a:off x="549275" y="755650"/>
            <a:ext cx="15811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1400">
                <a:ea typeface="宋体" panose="02010600030101010101" pitchFamily="2" charset="-122"/>
                <a:cs typeface="Times New Roman" panose="02020603050405020304" pitchFamily="18" charset="0"/>
              </a:rPr>
              <a:t>Orbital Dexterity with Constraint</a:t>
            </a:r>
          </a:p>
        </p:txBody>
      </p:sp>
      <p:sp>
        <p:nvSpPr>
          <p:cNvPr id="70664" name="Rectangle 10"/>
          <p:cNvSpPr>
            <a:spLocks noChangeArrowheads="1"/>
          </p:cNvSpPr>
          <p:nvPr/>
        </p:nvSpPr>
        <p:spPr bwMode="auto">
          <a:xfrm>
            <a:off x="0" y="2259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665" name="Rectangle 13"/>
          <p:cNvSpPr>
            <a:spLocks noChangeArrowheads="1"/>
          </p:cNvSpPr>
          <p:nvPr/>
        </p:nvSpPr>
        <p:spPr bwMode="auto">
          <a:xfrm>
            <a:off x="0" y="2259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666" name="Rectangle 14"/>
          <p:cNvSpPr>
            <a:spLocks noChangeArrowheads="1"/>
          </p:cNvSpPr>
          <p:nvPr/>
        </p:nvSpPr>
        <p:spPr bwMode="auto">
          <a:xfrm>
            <a:off x="292100" y="5756275"/>
            <a:ext cx="43227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cs typeface="Times New Roman" panose="02020603050405020304" pitchFamily="18" charset="0"/>
              </a:rPr>
              <a:t>LKCI comparison of orbital manipulation with/without constraints</a:t>
            </a:r>
            <a:r>
              <a:rPr lang="en-US" altLang="zh-CN" sz="2000">
                <a:ea typeface="宋体" panose="02010600030101010101" pitchFamily="2" charset="-122"/>
              </a:rPr>
              <a:t> </a:t>
            </a:r>
          </a:p>
        </p:txBody>
      </p:sp>
      <p:sp>
        <p:nvSpPr>
          <p:cNvPr id="70667" name="Rectangle 36"/>
          <p:cNvSpPr>
            <a:spLocks noChangeArrowheads="1"/>
          </p:cNvSpPr>
          <p:nvPr/>
        </p:nvSpPr>
        <p:spPr bwMode="auto">
          <a:xfrm>
            <a:off x="0" y="1765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0668" name="Group 16"/>
          <p:cNvGrpSpPr>
            <a:grpSpLocks noChangeAspect="1"/>
          </p:cNvGrpSpPr>
          <p:nvPr/>
        </p:nvGrpSpPr>
        <p:grpSpPr bwMode="auto">
          <a:xfrm>
            <a:off x="4881563" y="1049338"/>
            <a:ext cx="3881437" cy="3427412"/>
            <a:chOff x="936" y="1008"/>
            <a:chExt cx="5011" cy="4425"/>
          </a:xfrm>
        </p:grpSpPr>
        <p:sp>
          <p:nvSpPr>
            <p:cNvPr id="70748" name="AutoShape 35"/>
            <p:cNvSpPr>
              <a:spLocks noChangeAspect="1" noChangeArrowheads="1" noTextEdit="1"/>
            </p:cNvSpPr>
            <p:nvPr/>
          </p:nvSpPr>
          <p:spPr bwMode="auto">
            <a:xfrm>
              <a:off x="936" y="1008"/>
              <a:ext cx="5011" cy="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70749" name="Group 17"/>
            <p:cNvGrpSpPr>
              <a:grpSpLocks/>
            </p:cNvGrpSpPr>
            <p:nvPr/>
          </p:nvGrpSpPr>
          <p:grpSpPr bwMode="auto">
            <a:xfrm>
              <a:off x="936" y="1008"/>
              <a:ext cx="5011" cy="4425"/>
              <a:chOff x="936" y="1008"/>
              <a:chExt cx="5011" cy="4425"/>
            </a:xfrm>
          </p:grpSpPr>
          <p:pic>
            <p:nvPicPr>
              <p:cNvPr id="7075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 y="1008"/>
                <a:ext cx="5011" cy="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51" name="Text Box 33"/>
              <p:cNvSpPr txBox="1">
                <a:spLocks noChangeArrowheads="1"/>
              </p:cNvSpPr>
              <p:nvPr/>
            </p:nvSpPr>
            <p:spPr bwMode="auto">
              <a:xfrm>
                <a:off x="2780" y="1930"/>
                <a:ext cx="1200" cy="380"/>
              </a:xfrm>
              <a:prstGeom prst="rect">
                <a:avLst/>
              </a:prstGeom>
              <a:solidFill>
                <a:srgbClr val="FFFFFF"/>
              </a:solidFill>
              <a:ln w="9525">
                <a:solidFill>
                  <a:srgbClr val="000000"/>
                </a:solidFill>
                <a:miter lim="800000"/>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1000">
                    <a:ea typeface="宋体" panose="02010600030101010101" pitchFamily="2" charset="-122"/>
                    <a:cs typeface="Times New Roman" panose="02020603050405020304" pitchFamily="18" charset="0"/>
                  </a:rPr>
                  <a:t>Start Point</a:t>
                </a:r>
                <a:endParaRPr lang="en-US" altLang="zh-CN" sz="1800">
                  <a:ea typeface="宋体" panose="02010600030101010101" pitchFamily="2" charset="-122"/>
                  <a:cs typeface="Times New Roman" panose="02020603050405020304" pitchFamily="18" charset="0"/>
                </a:endParaRPr>
              </a:p>
            </p:txBody>
          </p:sp>
          <p:sp>
            <p:nvSpPr>
              <p:cNvPr id="70752" name="Text Box 32"/>
              <p:cNvSpPr txBox="1">
                <a:spLocks noChangeArrowheads="1"/>
              </p:cNvSpPr>
              <p:nvPr/>
            </p:nvSpPr>
            <p:spPr bwMode="auto">
              <a:xfrm>
                <a:off x="1710" y="1910"/>
                <a:ext cx="850" cy="380"/>
              </a:xfrm>
              <a:prstGeom prst="rect">
                <a:avLst/>
              </a:prstGeom>
              <a:solidFill>
                <a:srgbClr val="FFFFFF"/>
              </a:solidFill>
              <a:ln w="9525">
                <a:solidFill>
                  <a:srgbClr val="000000"/>
                </a:solidFill>
                <a:miter lim="800000"/>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1000">
                    <a:ea typeface="宋体" panose="02010600030101010101" pitchFamily="2" charset="-122"/>
                    <a:cs typeface="Times New Roman" panose="02020603050405020304" pitchFamily="18" charset="0"/>
                  </a:rPr>
                  <a:t>Path 1</a:t>
                </a:r>
                <a:endParaRPr lang="en-US" altLang="zh-CN" sz="1800">
                  <a:ea typeface="宋体" panose="02010600030101010101" pitchFamily="2" charset="-122"/>
                  <a:cs typeface="Times New Roman" panose="02020603050405020304" pitchFamily="18" charset="0"/>
                </a:endParaRPr>
              </a:p>
            </p:txBody>
          </p:sp>
          <p:sp>
            <p:nvSpPr>
              <p:cNvPr id="70753" name="Text Box 31"/>
              <p:cNvSpPr txBox="1">
                <a:spLocks noChangeArrowheads="1"/>
              </p:cNvSpPr>
              <p:nvPr/>
            </p:nvSpPr>
            <p:spPr bwMode="auto">
              <a:xfrm>
                <a:off x="4260" y="1960"/>
                <a:ext cx="810" cy="380"/>
              </a:xfrm>
              <a:prstGeom prst="rect">
                <a:avLst/>
              </a:prstGeom>
              <a:solidFill>
                <a:srgbClr val="FFFFFF"/>
              </a:solidFill>
              <a:ln w="9525">
                <a:solidFill>
                  <a:srgbClr val="000000"/>
                </a:solidFill>
                <a:miter lim="800000"/>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1000">
                    <a:ea typeface="宋体" panose="02010600030101010101" pitchFamily="2" charset="-122"/>
                    <a:cs typeface="Times New Roman" panose="02020603050405020304" pitchFamily="18" charset="0"/>
                  </a:rPr>
                  <a:t>Path 2</a:t>
                </a:r>
                <a:endParaRPr lang="en-US" altLang="zh-CN" sz="1800">
                  <a:ea typeface="宋体" panose="02010600030101010101" pitchFamily="2" charset="-122"/>
                  <a:cs typeface="Times New Roman" panose="02020603050405020304" pitchFamily="18" charset="0"/>
                </a:endParaRPr>
              </a:p>
            </p:txBody>
          </p:sp>
          <p:sp>
            <p:nvSpPr>
              <p:cNvPr id="70754" name="AutoShape 30"/>
              <p:cNvSpPr>
                <a:spLocks noChangeArrowheads="1"/>
              </p:cNvSpPr>
              <p:nvPr/>
            </p:nvSpPr>
            <p:spPr bwMode="auto">
              <a:xfrm rot="5097453">
                <a:off x="2919" y="2780"/>
                <a:ext cx="1161" cy="235"/>
              </a:xfrm>
              <a:prstGeom prst="rightArrow">
                <a:avLst>
                  <a:gd name="adj1" fmla="val 50000"/>
                  <a:gd name="adj2" fmla="val 123511"/>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755" name="AutoShape 29"/>
              <p:cNvSpPr>
                <a:spLocks noChangeArrowheads="1"/>
              </p:cNvSpPr>
              <p:nvPr/>
            </p:nvSpPr>
            <p:spPr bwMode="auto">
              <a:xfrm rot="6817864">
                <a:off x="4232" y="2621"/>
                <a:ext cx="720" cy="213"/>
              </a:xfrm>
              <a:prstGeom prst="rightArrow">
                <a:avLst>
                  <a:gd name="adj1" fmla="val 50000"/>
                  <a:gd name="adj2" fmla="val 84507"/>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0756" name="Group 26"/>
              <p:cNvGrpSpPr>
                <a:grpSpLocks/>
              </p:cNvGrpSpPr>
              <p:nvPr/>
            </p:nvGrpSpPr>
            <p:grpSpPr bwMode="auto">
              <a:xfrm rot="-286178">
                <a:off x="2450" y="2259"/>
                <a:ext cx="1113" cy="1361"/>
                <a:chOff x="2570" y="1983"/>
                <a:chExt cx="1034" cy="1585"/>
              </a:xfrm>
            </p:grpSpPr>
            <p:sp>
              <p:nvSpPr>
                <p:cNvPr id="70765" name="Arc 28"/>
                <p:cNvSpPr>
                  <a:spLocks/>
                </p:cNvSpPr>
                <p:nvPr/>
              </p:nvSpPr>
              <p:spPr bwMode="auto">
                <a:xfrm rot="-10580293">
                  <a:off x="2649" y="1983"/>
                  <a:ext cx="955" cy="1585"/>
                </a:xfrm>
                <a:custGeom>
                  <a:avLst/>
                  <a:gdLst>
                    <a:gd name="T0" fmla="*/ 0 w 15069"/>
                    <a:gd name="T1" fmla="*/ 0 h 21600"/>
                    <a:gd name="T2" fmla="*/ 0 w 15069"/>
                    <a:gd name="T3" fmla="*/ 0 h 21600"/>
                    <a:gd name="T4" fmla="*/ 0 w 15069"/>
                    <a:gd name="T5" fmla="*/ 0 h 21600"/>
                    <a:gd name="T6" fmla="*/ 0 60000 65536"/>
                    <a:gd name="T7" fmla="*/ 0 60000 65536"/>
                    <a:gd name="T8" fmla="*/ 0 60000 65536"/>
                    <a:gd name="T9" fmla="*/ 0 w 15069"/>
                    <a:gd name="T10" fmla="*/ 0 h 21600"/>
                    <a:gd name="T11" fmla="*/ 15069 w 15069"/>
                    <a:gd name="T12" fmla="*/ 21600 h 21600"/>
                  </a:gdLst>
                  <a:ahLst/>
                  <a:cxnLst>
                    <a:cxn ang="T6">
                      <a:pos x="T0" y="T1"/>
                    </a:cxn>
                    <a:cxn ang="T7">
                      <a:pos x="T2" y="T3"/>
                    </a:cxn>
                    <a:cxn ang="T8">
                      <a:pos x="T4" y="T5"/>
                    </a:cxn>
                  </a:cxnLst>
                  <a:rect l="T9" t="T10" r="T11" b="T12"/>
                  <a:pathLst>
                    <a:path w="15069" h="21600" fill="none" extrusionOk="0">
                      <a:moveTo>
                        <a:pt x="-1" y="0"/>
                      </a:moveTo>
                      <a:cubicBezTo>
                        <a:pt x="5629" y="0"/>
                        <a:pt x="11036" y="2197"/>
                        <a:pt x="15069" y="6124"/>
                      </a:cubicBezTo>
                    </a:path>
                    <a:path w="15069" h="21600" stroke="0" extrusionOk="0">
                      <a:moveTo>
                        <a:pt x="-1" y="0"/>
                      </a:moveTo>
                      <a:cubicBezTo>
                        <a:pt x="5629" y="0"/>
                        <a:pt x="11036" y="2197"/>
                        <a:pt x="15069" y="6124"/>
                      </a:cubicBezTo>
                      <a:lnTo>
                        <a:pt x="0" y="21600"/>
                      </a:lnTo>
                      <a:lnTo>
                        <a:pt x="-1" y="0"/>
                      </a:lnTo>
                      <a:close/>
                    </a:path>
                  </a:pathLst>
                </a:cu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66" name="Line 27"/>
                <p:cNvSpPr>
                  <a:spLocks noChangeShapeType="1"/>
                </p:cNvSpPr>
                <p:nvPr/>
              </p:nvSpPr>
              <p:spPr bwMode="auto">
                <a:xfrm flipH="1" flipV="1">
                  <a:off x="2570" y="3000"/>
                  <a:ext cx="80" cy="120"/>
                </a:xfrm>
                <a:prstGeom prst="line">
                  <a:avLst/>
                </a:prstGeom>
                <a:noFill/>
                <a:ln w="25400">
                  <a:solidFill>
                    <a:srgbClr val="3366FF"/>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70757" name="Group 23"/>
              <p:cNvGrpSpPr>
                <a:grpSpLocks/>
              </p:cNvGrpSpPr>
              <p:nvPr/>
            </p:nvGrpSpPr>
            <p:grpSpPr bwMode="auto">
              <a:xfrm rot="702577">
                <a:off x="2724" y="2548"/>
                <a:ext cx="1736" cy="955"/>
                <a:chOff x="2624" y="2888"/>
                <a:chExt cx="1736" cy="955"/>
              </a:xfrm>
            </p:grpSpPr>
            <p:sp>
              <p:nvSpPr>
                <p:cNvPr id="70763" name="Arc 25"/>
                <p:cNvSpPr>
                  <a:spLocks/>
                </p:cNvSpPr>
                <p:nvPr/>
              </p:nvSpPr>
              <p:spPr bwMode="auto">
                <a:xfrm rot="7075020">
                  <a:off x="2939" y="2573"/>
                  <a:ext cx="955" cy="1585"/>
                </a:xfrm>
                <a:custGeom>
                  <a:avLst/>
                  <a:gdLst>
                    <a:gd name="T0" fmla="*/ 0 w 15069"/>
                    <a:gd name="T1" fmla="*/ 0 h 21600"/>
                    <a:gd name="T2" fmla="*/ 0 w 15069"/>
                    <a:gd name="T3" fmla="*/ 0 h 21600"/>
                    <a:gd name="T4" fmla="*/ 0 w 15069"/>
                    <a:gd name="T5" fmla="*/ 0 h 21600"/>
                    <a:gd name="T6" fmla="*/ 0 60000 65536"/>
                    <a:gd name="T7" fmla="*/ 0 60000 65536"/>
                    <a:gd name="T8" fmla="*/ 0 60000 65536"/>
                    <a:gd name="T9" fmla="*/ 0 w 15069"/>
                    <a:gd name="T10" fmla="*/ 0 h 21600"/>
                    <a:gd name="T11" fmla="*/ 15069 w 15069"/>
                    <a:gd name="T12" fmla="*/ 21600 h 21600"/>
                  </a:gdLst>
                  <a:ahLst/>
                  <a:cxnLst>
                    <a:cxn ang="T6">
                      <a:pos x="T0" y="T1"/>
                    </a:cxn>
                    <a:cxn ang="T7">
                      <a:pos x="T2" y="T3"/>
                    </a:cxn>
                    <a:cxn ang="T8">
                      <a:pos x="T4" y="T5"/>
                    </a:cxn>
                  </a:cxnLst>
                  <a:rect l="T9" t="T10" r="T11" b="T12"/>
                  <a:pathLst>
                    <a:path w="15069" h="21600" fill="none" extrusionOk="0">
                      <a:moveTo>
                        <a:pt x="-1" y="0"/>
                      </a:moveTo>
                      <a:cubicBezTo>
                        <a:pt x="5629" y="0"/>
                        <a:pt x="11036" y="2197"/>
                        <a:pt x="15069" y="6124"/>
                      </a:cubicBezTo>
                    </a:path>
                    <a:path w="15069" h="21600" stroke="0" extrusionOk="0">
                      <a:moveTo>
                        <a:pt x="-1" y="0"/>
                      </a:moveTo>
                      <a:cubicBezTo>
                        <a:pt x="5629" y="0"/>
                        <a:pt x="11036" y="2197"/>
                        <a:pt x="15069" y="6124"/>
                      </a:cubicBezTo>
                      <a:lnTo>
                        <a:pt x="0" y="21600"/>
                      </a:lnTo>
                      <a:lnTo>
                        <a:pt x="-1" y="0"/>
                      </a:lnTo>
                      <a:close/>
                    </a:path>
                  </a:pathLst>
                </a:cu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64" name="Line 24"/>
                <p:cNvSpPr>
                  <a:spLocks noChangeShapeType="1"/>
                </p:cNvSpPr>
                <p:nvPr/>
              </p:nvSpPr>
              <p:spPr bwMode="auto">
                <a:xfrm flipV="1">
                  <a:off x="4310" y="3230"/>
                  <a:ext cx="50" cy="130"/>
                </a:xfrm>
                <a:prstGeom prst="line">
                  <a:avLst/>
                </a:prstGeom>
                <a:noFill/>
                <a:ln w="25400">
                  <a:solidFill>
                    <a:srgbClr val="3366FF"/>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70758" name="Line 22"/>
              <p:cNvSpPr>
                <a:spLocks noChangeShapeType="1"/>
              </p:cNvSpPr>
              <p:nvPr/>
            </p:nvSpPr>
            <p:spPr bwMode="auto">
              <a:xfrm flipH="1">
                <a:off x="3230" y="3630"/>
                <a:ext cx="350" cy="570"/>
              </a:xfrm>
              <a:prstGeom prst="line">
                <a:avLst/>
              </a:prstGeom>
              <a:noFill/>
              <a:ln w="25400">
                <a:solidFill>
                  <a:srgbClr val="3366FF"/>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0759" name="Oval 21"/>
              <p:cNvSpPr>
                <a:spLocks noChangeArrowheads="1"/>
              </p:cNvSpPr>
              <p:nvPr/>
            </p:nvSpPr>
            <p:spPr bwMode="auto">
              <a:xfrm>
                <a:off x="3540" y="3529"/>
                <a:ext cx="111" cy="121"/>
              </a:xfrm>
              <a:prstGeom prst="ellipse">
                <a:avLst/>
              </a:prstGeom>
              <a:solidFill>
                <a:srgbClr val="00FF00"/>
              </a:solidFill>
              <a:ln w="9525">
                <a:solidFill>
                  <a:srgbClr val="FFFF00"/>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760" name="Text Box 20"/>
              <p:cNvSpPr txBox="1">
                <a:spLocks noChangeArrowheads="1"/>
              </p:cNvSpPr>
              <p:nvPr/>
            </p:nvSpPr>
            <p:spPr bwMode="auto">
              <a:xfrm>
                <a:off x="3380" y="4720"/>
                <a:ext cx="850" cy="380"/>
              </a:xfrm>
              <a:prstGeom prst="rect">
                <a:avLst/>
              </a:prstGeom>
              <a:solidFill>
                <a:srgbClr val="FFFFFF"/>
              </a:solidFill>
              <a:ln w="9525">
                <a:solidFill>
                  <a:srgbClr val="000000"/>
                </a:solidFill>
                <a:miter lim="800000"/>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1000">
                    <a:ea typeface="宋体" panose="02010600030101010101" pitchFamily="2" charset="-122"/>
                    <a:cs typeface="Times New Roman" panose="02020603050405020304" pitchFamily="18" charset="0"/>
                  </a:rPr>
                  <a:t>Path 3</a:t>
                </a:r>
                <a:endParaRPr lang="en-US" altLang="zh-CN" sz="1800">
                  <a:ea typeface="宋体" panose="02010600030101010101" pitchFamily="2" charset="-122"/>
                  <a:cs typeface="Times New Roman" panose="02020603050405020304" pitchFamily="18" charset="0"/>
                </a:endParaRPr>
              </a:p>
            </p:txBody>
          </p:sp>
          <p:sp>
            <p:nvSpPr>
              <p:cNvPr id="70761" name="AutoShape 19"/>
              <p:cNvSpPr>
                <a:spLocks noChangeArrowheads="1"/>
              </p:cNvSpPr>
              <p:nvPr/>
            </p:nvSpPr>
            <p:spPr bwMode="auto">
              <a:xfrm rot="-7130847">
                <a:off x="3166" y="4314"/>
                <a:ext cx="605" cy="194"/>
              </a:xfrm>
              <a:prstGeom prst="rightArrow">
                <a:avLst>
                  <a:gd name="adj1" fmla="val 50000"/>
                  <a:gd name="adj2" fmla="val 77964"/>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762" name="AutoShape 18"/>
              <p:cNvSpPr>
                <a:spLocks noChangeArrowheads="1"/>
              </p:cNvSpPr>
              <p:nvPr/>
            </p:nvSpPr>
            <p:spPr bwMode="auto">
              <a:xfrm rot="4398138">
                <a:off x="2035" y="2624"/>
                <a:ext cx="844" cy="237"/>
              </a:xfrm>
              <a:prstGeom prst="rightArrow">
                <a:avLst>
                  <a:gd name="adj1" fmla="val 50000"/>
                  <a:gd name="adj2" fmla="val 89030"/>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sp>
        <p:nvSpPr>
          <p:cNvPr id="70669" name="Rectangle 41"/>
          <p:cNvSpPr>
            <a:spLocks noChangeArrowheads="1"/>
          </p:cNvSpPr>
          <p:nvPr/>
        </p:nvSpPr>
        <p:spPr bwMode="auto">
          <a:xfrm>
            <a:off x="4918075" y="4700588"/>
            <a:ext cx="38338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zh-CN" sz="1800">
                <a:ea typeface="宋体" panose="02010600030101010101" pitchFamily="2" charset="-122"/>
                <a:cs typeface="Times New Roman" panose="02020603050405020304" pitchFamily="18" charset="0"/>
              </a:rPr>
              <a:t>Example of path planning for membrane peeling procedure (only half of the eyeball is shown).</a:t>
            </a:r>
          </a:p>
        </p:txBody>
      </p:sp>
      <p:grpSp>
        <p:nvGrpSpPr>
          <p:cNvPr id="70670" name="Group 83"/>
          <p:cNvGrpSpPr>
            <a:grpSpLocks/>
          </p:cNvGrpSpPr>
          <p:nvPr/>
        </p:nvGrpSpPr>
        <p:grpSpPr bwMode="auto">
          <a:xfrm>
            <a:off x="869950" y="1403350"/>
            <a:ext cx="1076325" cy="1241425"/>
            <a:chOff x="7937" y="3687"/>
            <a:chExt cx="1261" cy="1454"/>
          </a:xfrm>
        </p:grpSpPr>
        <p:sp>
          <p:nvSpPr>
            <p:cNvPr id="70709" name="Oval 84"/>
            <p:cNvSpPr>
              <a:spLocks noChangeArrowheads="1"/>
            </p:cNvSpPr>
            <p:nvPr/>
          </p:nvSpPr>
          <p:spPr bwMode="auto">
            <a:xfrm>
              <a:off x="7952" y="3983"/>
              <a:ext cx="1040" cy="105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710" name="Line 85"/>
            <p:cNvSpPr>
              <a:spLocks noChangeShapeType="1"/>
            </p:cNvSpPr>
            <p:nvPr/>
          </p:nvSpPr>
          <p:spPr bwMode="auto">
            <a:xfrm flipH="1">
              <a:off x="8176" y="3833"/>
              <a:ext cx="169" cy="1022"/>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0711" name="Line 86"/>
            <p:cNvSpPr>
              <a:spLocks noChangeShapeType="1"/>
            </p:cNvSpPr>
            <p:nvPr/>
          </p:nvSpPr>
          <p:spPr bwMode="auto">
            <a:xfrm flipH="1">
              <a:off x="8313" y="4258"/>
              <a:ext cx="779" cy="6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12" name="Oval 87"/>
            <p:cNvSpPr>
              <a:spLocks noChangeArrowheads="1"/>
            </p:cNvSpPr>
            <p:nvPr/>
          </p:nvSpPr>
          <p:spPr bwMode="auto">
            <a:xfrm>
              <a:off x="8277" y="3972"/>
              <a:ext cx="80" cy="71"/>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713" name="Oval 88"/>
            <p:cNvSpPr>
              <a:spLocks noChangeArrowheads="1"/>
            </p:cNvSpPr>
            <p:nvPr/>
          </p:nvSpPr>
          <p:spPr bwMode="auto">
            <a:xfrm>
              <a:off x="8937" y="4327"/>
              <a:ext cx="80" cy="71"/>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714" name="Line 89"/>
            <p:cNvSpPr>
              <a:spLocks noChangeShapeType="1"/>
            </p:cNvSpPr>
            <p:nvPr/>
          </p:nvSpPr>
          <p:spPr bwMode="auto">
            <a:xfrm>
              <a:off x="8017" y="3973"/>
              <a:ext cx="531" cy="955"/>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0715" name="Line 90"/>
            <p:cNvSpPr>
              <a:spLocks noChangeShapeType="1"/>
            </p:cNvSpPr>
            <p:nvPr/>
          </p:nvSpPr>
          <p:spPr bwMode="auto">
            <a:xfrm flipH="1">
              <a:off x="8671" y="3963"/>
              <a:ext cx="224" cy="9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16" name="Line 91"/>
            <p:cNvSpPr>
              <a:spLocks noChangeShapeType="1"/>
            </p:cNvSpPr>
            <p:nvPr/>
          </p:nvSpPr>
          <p:spPr bwMode="auto">
            <a:xfrm>
              <a:off x="8172" y="3873"/>
              <a:ext cx="208" cy="1076"/>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0717" name="Line 92"/>
            <p:cNvSpPr>
              <a:spLocks noChangeShapeType="1"/>
            </p:cNvSpPr>
            <p:nvPr/>
          </p:nvSpPr>
          <p:spPr bwMode="auto">
            <a:xfrm flipH="1">
              <a:off x="8475" y="4128"/>
              <a:ext cx="552" cy="83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718" name="Group 93"/>
            <p:cNvGrpSpPr>
              <a:grpSpLocks/>
            </p:cNvGrpSpPr>
            <p:nvPr/>
          </p:nvGrpSpPr>
          <p:grpSpPr bwMode="auto">
            <a:xfrm rot="8196472">
              <a:off x="7978" y="3687"/>
              <a:ext cx="315" cy="261"/>
              <a:chOff x="8668" y="1766"/>
              <a:chExt cx="272" cy="218"/>
            </a:xfrm>
          </p:grpSpPr>
          <p:sp>
            <p:nvSpPr>
              <p:cNvPr id="70746" name="Arc 94"/>
              <p:cNvSpPr>
                <a:spLocks/>
              </p:cNvSpPr>
              <p:nvPr/>
            </p:nvSpPr>
            <p:spPr bwMode="auto">
              <a:xfrm rot="8658589">
                <a:off x="8742" y="1772"/>
                <a:ext cx="198"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47" name="Line 95"/>
              <p:cNvSpPr>
                <a:spLocks noChangeShapeType="1"/>
              </p:cNvSpPr>
              <p:nvPr/>
            </p:nvSpPr>
            <p:spPr bwMode="auto">
              <a:xfrm rot="2820352" flipH="1" flipV="1">
                <a:off x="8631" y="1803"/>
                <a:ext cx="89" cy="15"/>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70719" name="Text Box 96"/>
            <p:cNvSpPr txBox="1">
              <a:spLocks noChangeArrowheads="1"/>
            </p:cNvSpPr>
            <p:nvPr/>
          </p:nvSpPr>
          <p:spPr bwMode="auto">
            <a:xfrm>
              <a:off x="7937" y="394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70720" name="Text Box 97"/>
            <p:cNvSpPr txBox="1">
              <a:spLocks noChangeArrowheads="1"/>
            </p:cNvSpPr>
            <p:nvPr/>
          </p:nvSpPr>
          <p:spPr bwMode="auto">
            <a:xfrm>
              <a:off x="8392" y="4820"/>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721" name="Text Box 98"/>
            <p:cNvSpPr txBox="1">
              <a:spLocks noChangeArrowheads="1"/>
            </p:cNvSpPr>
            <p:nvPr/>
          </p:nvSpPr>
          <p:spPr bwMode="auto">
            <a:xfrm>
              <a:off x="8247" y="378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70722" name="Text Box 99"/>
            <p:cNvSpPr txBox="1">
              <a:spLocks noChangeArrowheads="1"/>
            </p:cNvSpPr>
            <p:nvPr/>
          </p:nvSpPr>
          <p:spPr bwMode="auto">
            <a:xfrm>
              <a:off x="8897" y="398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70723" name="Text Box 100"/>
            <p:cNvSpPr txBox="1">
              <a:spLocks noChangeArrowheads="1"/>
            </p:cNvSpPr>
            <p:nvPr/>
          </p:nvSpPr>
          <p:spPr bwMode="auto">
            <a:xfrm>
              <a:off x="8977" y="4138"/>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2</a:t>
              </a:r>
              <a:endParaRPr lang="en-US" altLang="en-US" sz="1800"/>
            </a:p>
          </p:txBody>
        </p:sp>
        <p:sp>
          <p:nvSpPr>
            <p:cNvPr id="70724" name="Text Box 101"/>
            <p:cNvSpPr txBox="1">
              <a:spLocks noChangeArrowheads="1"/>
            </p:cNvSpPr>
            <p:nvPr/>
          </p:nvSpPr>
          <p:spPr bwMode="auto">
            <a:xfrm>
              <a:off x="9037" y="431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70725" name="Oval 102"/>
            <p:cNvSpPr>
              <a:spLocks noChangeArrowheads="1"/>
            </p:cNvSpPr>
            <p:nvPr/>
          </p:nvSpPr>
          <p:spPr bwMode="auto">
            <a:xfrm>
              <a:off x="8167" y="4027"/>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726" name="Oval 103"/>
            <p:cNvSpPr>
              <a:spLocks noChangeArrowheads="1"/>
            </p:cNvSpPr>
            <p:nvPr/>
          </p:nvSpPr>
          <p:spPr bwMode="auto">
            <a:xfrm>
              <a:off x="8057" y="4107"/>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727" name="Oval 104"/>
            <p:cNvSpPr>
              <a:spLocks noChangeArrowheads="1"/>
            </p:cNvSpPr>
            <p:nvPr/>
          </p:nvSpPr>
          <p:spPr bwMode="auto">
            <a:xfrm>
              <a:off x="8812" y="4112"/>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728" name="Oval 105"/>
            <p:cNvSpPr>
              <a:spLocks noChangeArrowheads="1"/>
            </p:cNvSpPr>
            <p:nvPr/>
          </p:nvSpPr>
          <p:spPr bwMode="auto">
            <a:xfrm>
              <a:off x="8892" y="4217"/>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0729" name="Group 106"/>
            <p:cNvGrpSpPr>
              <a:grpSpLocks/>
            </p:cNvGrpSpPr>
            <p:nvPr/>
          </p:nvGrpSpPr>
          <p:grpSpPr bwMode="auto">
            <a:xfrm rot="-9529391">
              <a:off x="8883" y="3907"/>
              <a:ext cx="315" cy="261"/>
              <a:chOff x="8668" y="1766"/>
              <a:chExt cx="272" cy="218"/>
            </a:xfrm>
          </p:grpSpPr>
          <p:sp>
            <p:nvSpPr>
              <p:cNvPr id="70744" name="Arc 107"/>
              <p:cNvSpPr>
                <a:spLocks/>
              </p:cNvSpPr>
              <p:nvPr/>
            </p:nvSpPr>
            <p:spPr bwMode="auto">
              <a:xfrm rot="8658589">
                <a:off x="8742" y="1772"/>
                <a:ext cx="198"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45" name="Line 108"/>
              <p:cNvSpPr>
                <a:spLocks noChangeShapeType="1"/>
              </p:cNvSpPr>
              <p:nvPr/>
            </p:nvSpPr>
            <p:spPr bwMode="auto">
              <a:xfrm rot="2820352" flipH="1" flipV="1">
                <a:off x="8631" y="1803"/>
                <a:ext cx="89" cy="15"/>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70730" name="Text Box 109"/>
            <p:cNvSpPr txBox="1">
              <a:spLocks noChangeArrowheads="1"/>
            </p:cNvSpPr>
            <p:nvPr/>
          </p:nvSpPr>
          <p:spPr bwMode="auto">
            <a:xfrm>
              <a:off x="8580" y="480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70731" name="Text Box 110"/>
            <p:cNvSpPr txBox="1">
              <a:spLocks noChangeArrowheads="1"/>
            </p:cNvSpPr>
            <p:nvPr/>
          </p:nvSpPr>
          <p:spPr bwMode="auto">
            <a:xfrm>
              <a:off x="8092" y="471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70732" name="Text Box 111"/>
            <p:cNvSpPr txBox="1">
              <a:spLocks noChangeArrowheads="1"/>
            </p:cNvSpPr>
            <p:nvPr/>
          </p:nvSpPr>
          <p:spPr bwMode="auto">
            <a:xfrm>
              <a:off x="8077" y="3848"/>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0733" name="Group 112"/>
            <p:cNvGrpSpPr>
              <a:grpSpLocks/>
            </p:cNvGrpSpPr>
            <p:nvPr/>
          </p:nvGrpSpPr>
          <p:grpSpPr bwMode="auto">
            <a:xfrm rot="-647510">
              <a:off x="8085" y="4704"/>
              <a:ext cx="609" cy="437"/>
              <a:chOff x="9343" y="2936"/>
              <a:chExt cx="609" cy="437"/>
            </a:xfrm>
          </p:grpSpPr>
          <p:sp>
            <p:nvSpPr>
              <p:cNvPr id="70742" name="Arc 113"/>
              <p:cNvSpPr>
                <a:spLocks/>
              </p:cNvSpPr>
              <p:nvPr/>
            </p:nvSpPr>
            <p:spPr bwMode="auto">
              <a:xfrm rot="8140107">
                <a:off x="9461" y="2936"/>
                <a:ext cx="491" cy="437"/>
              </a:xfrm>
              <a:custGeom>
                <a:avLst/>
                <a:gdLst>
                  <a:gd name="T0" fmla="*/ 0 w 21600"/>
                  <a:gd name="T1" fmla="*/ 0 h 16812"/>
                  <a:gd name="T2" fmla="*/ 0 w 21600"/>
                  <a:gd name="T3" fmla="*/ 0 h 16812"/>
                  <a:gd name="T4" fmla="*/ 0 w 21600"/>
                  <a:gd name="T5" fmla="*/ 0 h 16812"/>
                  <a:gd name="T6" fmla="*/ 0 60000 65536"/>
                  <a:gd name="T7" fmla="*/ 0 60000 65536"/>
                  <a:gd name="T8" fmla="*/ 0 60000 65536"/>
                  <a:gd name="T9" fmla="*/ 0 w 21600"/>
                  <a:gd name="T10" fmla="*/ 0 h 16812"/>
                  <a:gd name="T11" fmla="*/ 21600 w 21600"/>
                  <a:gd name="T12" fmla="*/ 16812 h 16812"/>
                </a:gdLst>
                <a:ahLst/>
                <a:cxnLst>
                  <a:cxn ang="T6">
                    <a:pos x="T0" y="T1"/>
                  </a:cxn>
                  <a:cxn ang="T7">
                    <a:pos x="T2" y="T3"/>
                  </a:cxn>
                  <a:cxn ang="T8">
                    <a:pos x="T4" y="T5"/>
                  </a:cxn>
                </a:cxnLst>
                <a:rect l="T9" t="T10" r="T11" b="T12"/>
                <a:pathLst>
                  <a:path w="21600" h="16812" fill="none" extrusionOk="0">
                    <a:moveTo>
                      <a:pt x="13561" y="0"/>
                    </a:moveTo>
                    <a:cubicBezTo>
                      <a:pt x="18645" y="4100"/>
                      <a:pt x="21600" y="10281"/>
                      <a:pt x="21600" y="16812"/>
                    </a:cubicBezTo>
                  </a:path>
                  <a:path w="21600" h="16812" stroke="0" extrusionOk="0">
                    <a:moveTo>
                      <a:pt x="13561" y="0"/>
                    </a:moveTo>
                    <a:cubicBezTo>
                      <a:pt x="18645" y="4100"/>
                      <a:pt x="21600" y="10281"/>
                      <a:pt x="21600" y="16812"/>
                    </a:cubicBezTo>
                    <a:lnTo>
                      <a:pt x="0" y="16812"/>
                    </a:lnTo>
                    <a:lnTo>
                      <a:pt x="1356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43" name="Line 114"/>
              <p:cNvSpPr>
                <a:spLocks noChangeShapeType="1"/>
              </p:cNvSpPr>
              <p:nvPr/>
            </p:nvSpPr>
            <p:spPr bwMode="auto">
              <a:xfrm rot="3002440" flipH="1" flipV="1">
                <a:off x="9303" y="3122"/>
                <a:ext cx="93" cy="14"/>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70734" name="Arc 115"/>
            <p:cNvSpPr>
              <a:spLocks/>
            </p:cNvSpPr>
            <p:nvPr/>
          </p:nvSpPr>
          <p:spPr bwMode="auto">
            <a:xfrm rot="9018282">
              <a:off x="8563" y="4897"/>
              <a:ext cx="86" cy="100"/>
            </a:xfrm>
            <a:custGeom>
              <a:avLst/>
              <a:gdLst>
                <a:gd name="T0" fmla="*/ 0 w 21600"/>
                <a:gd name="T1" fmla="*/ 0 h 20771"/>
                <a:gd name="T2" fmla="*/ 0 w 21600"/>
                <a:gd name="T3" fmla="*/ 0 h 20771"/>
                <a:gd name="T4" fmla="*/ 0 w 21600"/>
                <a:gd name="T5" fmla="*/ 0 h 20771"/>
                <a:gd name="T6" fmla="*/ 0 60000 65536"/>
                <a:gd name="T7" fmla="*/ 0 60000 65536"/>
                <a:gd name="T8" fmla="*/ 0 60000 65536"/>
                <a:gd name="T9" fmla="*/ 0 w 21600"/>
                <a:gd name="T10" fmla="*/ 0 h 20771"/>
                <a:gd name="T11" fmla="*/ 21600 w 21600"/>
                <a:gd name="T12" fmla="*/ 20771 h 20771"/>
              </a:gdLst>
              <a:ahLst/>
              <a:cxnLst>
                <a:cxn ang="T6">
                  <a:pos x="T0" y="T1"/>
                </a:cxn>
                <a:cxn ang="T7">
                  <a:pos x="T2" y="T3"/>
                </a:cxn>
                <a:cxn ang="T8">
                  <a:pos x="T4" y="T5"/>
                </a:cxn>
              </a:cxnLst>
              <a:rect l="T9" t="T10" r="T11" b="T12"/>
              <a:pathLst>
                <a:path w="21600" h="20771" fill="none" extrusionOk="0">
                  <a:moveTo>
                    <a:pt x="15375" y="-1"/>
                  </a:moveTo>
                  <a:cubicBezTo>
                    <a:pt x="19363" y="4042"/>
                    <a:pt x="21600" y="9492"/>
                    <a:pt x="21600" y="15171"/>
                  </a:cubicBezTo>
                  <a:cubicBezTo>
                    <a:pt x="21600" y="17061"/>
                    <a:pt x="21351" y="18944"/>
                    <a:pt x="20861" y="20770"/>
                  </a:cubicBezTo>
                </a:path>
                <a:path w="21600" h="20771" stroke="0" extrusionOk="0">
                  <a:moveTo>
                    <a:pt x="15375" y="-1"/>
                  </a:moveTo>
                  <a:cubicBezTo>
                    <a:pt x="19363" y="4042"/>
                    <a:pt x="21600" y="9492"/>
                    <a:pt x="21600" y="15171"/>
                  </a:cubicBezTo>
                  <a:cubicBezTo>
                    <a:pt x="21600" y="17061"/>
                    <a:pt x="21351" y="18944"/>
                    <a:pt x="20861" y="20770"/>
                  </a:cubicBezTo>
                  <a:lnTo>
                    <a:pt x="0" y="15171"/>
                  </a:lnTo>
                  <a:lnTo>
                    <a:pt x="15375" y="-1"/>
                  </a:lnTo>
                  <a:close/>
                </a:path>
              </a:pathLst>
            </a:custGeom>
            <a:noFill/>
            <a:ln w="63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35" name="Arc 116"/>
            <p:cNvSpPr>
              <a:spLocks/>
            </p:cNvSpPr>
            <p:nvPr/>
          </p:nvSpPr>
          <p:spPr bwMode="auto">
            <a:xfrm rot="10524624">
              <a:off x="8381" y="4924"/>
              <a:ext cx="71" cy="101"/>
            </a:xfrm>
            <a:custGeom>
              <a:avLst/>
              <a:gdLst>
                <a:gd name="T0" fmla="*/ 0 w 21600"/>
                <a:gd name="T1" fmla="*/ 0 h 20837"/>
                <a:gd name="T2" fmla="*/ 0 w 21600"/>
                <a:gd name="T3" fmla="*/ 0 h 20837"/>
                <a:gd name="T4" fmla="*/ 0 w 21600"/>
                <a:gd name="T5" fmla="*/ 0 h 20837"/>
                <a:gd name="T6" fmla="*/ 0 60000 65536"/>
                <a:gd name="T7" fmla="*/ 0 60000 65536"/>
                <a:gd name="T8" fmla="*/ 0 60000 65536"/>
                <a:gd name="T9" fmla="*/ 0 w 21600"/>
                <a:gd name="T10" fmla="*/ 0 h 20837"/>
                <a:gd name="T11" fmla="*/ 21600 w 21600"/>
                <a:gd name="T12" fmla="*/ 20837 h 20837"/>
              </a:gdLst>
              <a:ahLst/>
              <a:cxnLst>
                <a:cxn ang="T6">
                  <a:pos x="T0" y="T1"/>
                </a:cxn>
                <a:cxn ang="T7">
                  <a:pos x="T2" y="T3"/>
                </a:cxn>
                <a:cxn ang="T8">
                  <a:pos x="T4" y="T5"/>
                </a:cxn>
              </a:cxnLst>
              <a:rect l="T9" t="T10" r="T11" b="T12"/>
              <a:pathLst>
                <a:path w="21600" h="20837" fill="none" extrusionOk="0">
                  <a:moveTo>
                    <a:pt x="10798" y="0"/>
                  </a:moveTo>
                  <a:cubicBezTo>
                    <a:pt x="17482" y="3858"/>
                    <a:pt x="21600" y="10989"/>
                    <a:pt x="21600" y="18707"/>
                  </a:cubicBezTo>
                  <a:cubicBezTo>
                    <a:pt x="21600" y="19418"/>
                    <a:pt x="21564" y="20129"/>
                    <a:pt x="21494" y="20836"/>
                  </a:cubicBezTo>
                </a:path>
                <a:path w="21600" h="20837" stroke="0" extrusionOk="0">
                  <a:moveTo>
                    <a:pt x="10798" y="0"/>
                  </a:moveTo>
                  <a:cubicBezTo>
                    <a:pt x="17482" y="3858"/>
                    <a:pt x="21600" y="10989"/>
                    <a:pt x="21600" y="18707"/>
                  </a:cubicBezTo>
                  <a:cubicBezTo>
                    <a:pt x="21600" y="19418"/>
                    <a:pt x="21564" y="20129"/>
                    <a:pt x="21494" y="20836"/>
                  </a:cubicBezTo>
                  <a:lnTo>
                    <a:pt x="0" y="18707"/>
                  </a:lnTo>
                  <a:lnTo>
                    <a:pt x="10798" y="0"/>
                  </a:lnTo>
                  <a:close/>
                </a:path>
              </a:pathLst>
            </a:custGeom>
            <a:noFill/>
            <a:ln w="63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36" name="Arc 117"/>
            <p:cNvSpPr>
              <a:spLocks/>
            </p:cNvSpPr>
            <p:nvPr/>
          </p:nvSpPr>
          <p:spPr bwMode="auto">
            <a:xfrm rot="4345320">
              <a:off x="8557" y="4882"/>
              <a:ext cx="138" cy="84"/>
            </a:xfrm>
            <a:custGeom>
              <a:avLst/>
              <a:gdLst>
                <a:gd name="T0" fmla="*/ 0 w 21600"/>
                <a:gd name="T1" fmla="*/ 0 h 17239"/>
                <a:gd name="T2" fmla="*/ 0 w 21600"/>
                <a:gd name="T3" fmla="*/ 0 h 17239"/>
                <a:gd name="T4" fmla="*/ 0 w 21600"/>
                <a:gd name="T5" fmla="*/ 0 h 17239"/>
                <a:gd name="T6" fmla="*/ 0 60000 65536"/>
                <a:gd name="T7" fmla="*/ 0 60000 65536"/>
                <a:gd name="T8" fmla="*/ 0 60000 65536"/>
                <a:gd name="T9" fmla="*/ 0 w 21600"/>
                <a:gd name="T10" fmla="*/ 0 h 17239"/>
                <a:gd name="T11" fmla="*/ 21600 w 21600"/>
                <a:gd name="T12" fmla="*/ 17239 h 17239"/>
              </a:gdLst>
              <a:ahLst/>
              <a:cxnLst>
                <a:cxn ang="T6">
                  <a:pos x="T0" y="T1"/>
                </a:cxn>
                <a:cxn ang="T7">
                  <a:pos x="T2" y="T3"/>
                </a:cxn>
                <a:cxn ang="T8">
                  <a:pos x="T4" y="T5"/>
                </a:cxn>
              </a:cxnLst>
              <a:rect l="T9" t="T10" r="T11" b="T12"/>
              <a:pathLst>
                <a:path w="21600" h="17239" fill="none" extrusionOk="0">
                  <a:moveTo>
                    <a:pt x="13014" y="0"/>
                  </a:moveTo>
                  <a:cubicBezTo>
                    <a:pt x="18421" y="4082"/>
                    <a:pt x="21600" y="10464"/>
                    <a:pt x="21600" y="17239"/>
                  </a:cubicBezTo>
                </a:path>
                <a:path w="21600" h="17239" stroke="0" extrusionOk="0">
                  <a:moveTo>
                    <a:pt x="13014" y="0"/>
                  </a:moveTo>
                  <a:cubicBezTo>
                    <a:pt x="18421" y="4082"/>
                    <a:pt x="21600" y="10464"/>
                    <a:pt x="21600" y="17239"/>
                  </a:cubicBezTo>
                  <a:lnTo>
                    <a:pt x="0" y="17239"/>
                  </a:lnTo>
                  <a:lnTo>
                    <a:pt x="13014" y="0"/>
                  </a:lnTo>
                  <a:close/>
                </a:path>
              </a:pathLst>
            </a:cu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37" name="Arc 118"/>
            <p:cNvSpPr>
              <a:spLocks/>
            </p:cNvSpPr>
            <p:nvPr/>
          </p:nvSpPr>
          <p:spPr bwMode="auto">
            <a:xfrm rot="-9417799">
              <a:off x="8163" y="4835"/>
              <a:ext cx="86" cy="102"/>
            </a:xfrm>
            <a:custGeom>
              <a:avLst/>
              <a:gdLst>
                <a:gd name="T0" fmla="*/ 0 w 21600"/>
                <a:gd name="T1" fmla="*/ 0 h 21135"/>
                <a:gd name="T2" fmla="*/ 0 w 21600"/>
                <a:gd name="T3" fmla="*/ 0 h 21135"/>
                <a:gd name="T4" fmla="*/ 0 w 21600"/>
                <a:gd name="T5" fmla="*/ 0 h 21135"/>
                <a:gd name="T6" fmla="*/ 0 60000 65536"/>
                <a:gd name="T7" fmla="*/ 0 60000 65536"/>
                <a:gd name="T8" fmla="*/ 0 60000 65536"/>
                <a:gd name="T9" fmla="*/ 0 w 21600"/>
                <a:gd name="T10" fmla="*/ 0 h 21135"/>
                <a:gd name="T11" fmla="*/ 21600 w 21600"/>
                <a:gd name="T12" fmla="*/ 21135 h 21135"/>
              </a:gdLst>
              <a:ahLst/>
              <a:cxnLst>
                <a:cxn ang="T6">
                  <a:pos x="T0" y="T1"/>
                </a:cxn>
                <a:cxn ang="T7">
                  <a:pos x="T2" y="T3"/>
                </a:cxn>
                <a:cxn ang="T8">
                  <a:pos x="T4" y="T5"/>
                </a:cxn>
              </a:cxnLst>
              <a:rect l="T9" t="T10" r="T11" b="T12"/>
              <a:pathLst>
                <a:path w="21600" h="21135" fill="none" extrusionOk="0">
                  <a:moveTo>
                    <a:pt x="4457" y="0"/>
                  </a:moveTo>
                  <a:cubicBezTo>
                    <a:pt x="14449" y="2107"/>
                    <a:pt x="21600" y="10923"/>
                    <a:pt x="21600" y="21135"/>
                  </a:cubicBezTo>
                </a:path>
                <a:path w="21600" h="21135" stroke="0" extrusionOk="0">
                  <a:moveTo>
                    <a:pt x="4457" y="0"/>
                  </a:moveTo>
                  <a:cubicBezTo>
                    <a:pt x="14449" y="2107"/>
                    <a:pt x="21600" y="10923"/>
                    <a:pt x="21600" y="21135"/>
                  </a:cubicBezTo>
                  <a:lnTo>
                    <a:pt x="0" y="21135"/>
                  </a:lnTo>
                  <a:lnTo>
                    <a:pt x="4457" y="0"/>
                  </a:lnTo>
                  <a:close/>
                </a:path>
              </a:pathLst>
            </a:custGeom>
            <a:noFill/>
            <a:ln w="127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38" name="Arc 119"/>
            <p:cNvSpPr>
              <a:spLocks/>
            </p:cNvSpPr>
            <p:nvPr/>
          </p:nvSpPr>
          <p:spPr bwMode="auto">
            <a:xfrm rot="6127030">
              <a:off x="8383" y="4930"/>
              <a:ext cx="72" cy="103"/>
            </a:xfrm>
            <a:custGeom>
              <a:avLst/>
              <a:gdLst>
                <a:gd name="T0" fmla="*/ 0 w 18175"/>
                <a:gd name="T1" fmla="*/ 0 h 21424"/>
                <a:gd name="T2" fmla="*/ 0 w 18175"/>
                <a:gd name="T3" fmla="*/ 0 h 21424"/>
                <a:gd name="T4" fmla="*/ 0 w 18175"/>
                <a:gd name="T5" fmla="*/ 0 h 21424"/>
                <a:gd name="T6" fmla="*/ 0 60000 65536"/>
                <a:gd name="T7" fmla="*/ 0 60000 65536"/>
                <a:gd name="T8" fmla="*/ 0 60000 65536"/>
                <a:gd name="T9" fmla="*/ 0 w 18175"/>
                <a:gd name="T10" fmla="*/ 0 h 21424"/>
                <a:gd name="T11" fmla="*/ 18175 w 18175"/>
                <a:gd name="T12" fmla="*/ 21424 h 21424"/>
              </a:gdLst>
              <a:ahLst/>
              <a:cxnLst>
                <a:cxn ang="T6">
                  <a:pos x="T0" y="T1"/>
                </a:cxn>
                <a:cxn ang="T7">
                  <a:pos x="T2" y="T3"/>
                </a:cxn>
                <a:cxn ang="T8">
                  <a:pos x="T4" y="T5"/>
                </a:cxn>
              </a:cxnLst>
              <a:rect l="T9" t="T10" r="T11" b="T12"/>
              <a:pathLst>
                <a:path w="18175" h="21424" fill="none" extrusionOk="0">
                  <a:moveTo>
                    <a:pt x="2749" y="-1"/>
                  </a:moveTo>
                  <a:cubicBezTo>
                    <a:pt x="9079" y="811"/>
                    <a:pt x="14726" y="4381"/>
                    <a:pt x="18174" y="9752"/>
                  </a:cubicBezTo>
                </a:path>
                <a:path w="18175" h="21424" stroke="0" extrusionOk="0">
                  <a:moveTo>
                    <a:pt x="2749" y="-1"/>
                  </a:moveTo>
                  <a:cubicBezTo>
                    <a:pt x="9079" y="811"/>
                    <a:pt x="14726" y="4381"/>
                    <a:pt x="18174" y="9752"/>
                  </a:cubicBezTo>
                  <a:lnTo>
                    <a:pt x="0" y="21424"/>
                  </a:lnTo>
                  <a:lnTo>
                    <a:pt x="2749" y="-1"/>
                  </a:lnTo>
                  <a:close/>
                </a:path>
              </a:pathLst>
            </a:cu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39" name="Arc 120"/>
            <p:cNvSpPr>
              <a:spLocks/>
            </p:cNvSpPr>
            <p:nvPr/>
          </p:nvSpPr>
          <p:spPr bwMode="auto">
            <a:xfrm rot="5071401">
              <a:off x="8209" y="4851"/>
              <a:ext cx="100" cy="110"/>
            </a:xfrm>
            <a:custGeom>
              <a:avLst/>
              <a:gdLst>
                <a:gd name="T0" fmla="*/ 0 w 21600"/>
                <a:gd name="T1" fmla="*/ 0 h 17306"/>
                <a:gd name="T2" fmla="*/ 0 w 21600"/>
                <a:gd name="T3" fmla="*/ 0 h 17306"/>
                <a:gd name="T4" fmla="*/ 0 w 21600"/>
                <a:gd name="T5" fmla="*/ 0 h 17306"/>
                <a:gd name="T6" fmla="*/ 0 60000 65536"/>
                <a:gd name="T7" fmla="*/ 0 60000 65536"/>
                <a:gd name="T8" fmla="*/ 0 60000 65536"/>
                <a:gd name="T9" fmla="*/ 0 w 21600"/>
                <a:gd name="T10" fmla="*/ 0 h 17306"/>
                <a:gd name="T11" fmla="*/ 21600 w 21600"/>
                <a:gd name="T12" fmla="*/ 17306 h 17306"/>
              </a:gdLst>
              <a:ahLst/>
              <a:cxnLst>
                <a:cxn ang="T6">
                  <a:pos x="T0" y="T1"/>
                </a:cxn>
                <a:cxn ang="T7">
                  <a:pos x="T2" y="T3"/>
                </a:cxn>
                <a:cxn ang="T8">
                  <a:pos x="T4" y="T5"/>
                </a:cxn>
              </a:cxnLst>
              <a:rect l="T9" t="T10" r="T11" b="T12"/>
              <a:pathLst>
                <a:path w="21600" h="17306" fill="none" extrusionOk="0">
                  <a:moveTo>
                    <a:pt x="12925" y="0"/>
                  </a:moveTo>
                  <a:cubicBezTo>
                    <a:pt x="18384" y="4077"/>
                    <a:pt x="21600" y="10492"/>
                    <a:pt x="21600" y="17306"/>
                  </a:cubicBezTo>
                </a:path>
                <a:path w="21600" h="17306" stroke="0" extrusionOk="0">
                  <a:moveTo>
                    <a:pt x="12925" y="0"/>
                  </a:moveTo>
                  <a:cubicBezTo>
                    <a:pt x="18384" y="4077"/>
                    <a:pt x="21600" y="10492"/>
                    <a:pt x="21600" y="17306"/>
                  </a:cubicBezTo>
                  <a:lnTo>
                    <a:pt x="0" y="17306"/>
                  </a:lnTo>
                  <a:lnTo>
                    <a:pt x="12925" y="0"/>
                  </a:ln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40" name="Line 121"/>
            <p:cNvSpPr>
              <a:spLocks noChangeShapeType="1"/>
            </p:cNvSpPr>
            <p:nvPr/>
          </p:nvSpPr>
          <p:spPr bwMode="auto">
            <a:xfrm>
              <a:off x="8486" y="4530"/>
              <a:ext cx="252" cy="131"/>
            </a:xfrm>
            <a:prstGeom prst="line">
              <a:avLst/>
            </a:prstGeom>
            <a:noFill/>
            <a:ln w="6350" cap="rnd">
              <a:solidFill>
                <a:srgbClr val="000000"/>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70741" name="Line 122"/>
            <p:cNvSpPr>
              <a:spLocks noChangeShapeType="1"/>
            </p:cNvSpPr>
            <p:nvPr/>
          </p:nvSpPr>
          <p:spPr bwMode="auto">
            <a:xfrm flipV="1">
              <a:off x="8486" y="4294"/>
              <a:ext cx="117" cy="232"/>
            </a:xfrm>
            <a:prstGeom prst="line">
              <a:avLst/>
            </a:prstGeom>
            <a:noFill/>
            <a:ln w="6350" cap="rnd">
              <a:solidFill>
                <a:srgbClr val="000000"/>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en-US"/>
            </a:p>
          </p:txBody>
        </p:sp>
      </p:grpSp>
      <p:grpSp>
        <p:nvGrpSpPr>
          <p:cNvPr id="70671" name="Group 123"/>
          <p:cNvGrpSpPr>
            <a:grpSpLocks/>
          </p:cNvGrpSpPr>
          <p:nvPr/>
        </p:nvGrpSpPr>
        <p:grpSpPr bwMode="auto">
          <a:xfrm>
            <a:off x="2773363" y="1406525"/>
            <a:ext cx="1063625" cy="1239838"/>
            <a:chOff x="7954" y="3821"/>
            <a:chExt cx="1246" cy="1454"/>
          </a:xfrm>
        </p:grpSpPr>
        <p:sp>
          <p:nvSpPr>
            <p:cNvPr id="70673" name="Arc 124"/>
            <p:cNvSpPr>
              <a:spLocks/>
            </p:cNvSpPr>
            <p:nvPr/>
          </p:nvSpPr>
          <p:spPr bwMode="auto">
            <a:xfrm rot="9710359">
              <a:off x="8319" y="4702"/>
              <a:ext cx="86" cy="100"/>
            </a:xfrm>
            <a:custGeom>
              <a:avLst/>
              <a:gdLst>
                <a:gd name="T0" fmla="*/ 0 w 21600"/>
                <a:gd name="T1" fmla="*/ 0 h 20771"/>
                <a:gd name="T2" fmla="*/ 0 w 21600"/>
                <a:gd name="T3" fmla="*/ 0 h 20771"/>
                <a:gd name="T4" fmla="*/ 0 w 21600"/>
                <a:gd name="T5" fmla="*/ 0 h 20771"/>
                <a:gd name="T6" fmla="*/ 0 60000 65536"/>
                <a:gd name="T7" fmla="*/ 0 60000 65536"/>
                <a:gd name="T8" fmla="*/ 0 60000 65536"/>
                <a:gd name="T9" fmla="*/ 0 w 21600"/>
                <a:gd name="T10" fmla="*/ 0 h 20771"/>
                <a:gd name="T11" fmla="*/ 21600 w 21600"/>
                <a:gd name="T12" fmla="*/ 20771 h 20771"/>
              </a:gdLst>
              <a:ahLst/>
              <a:cxnLst>
                <a:cxn ang="T6">
                  <a:pos x="T0" y="T1"/>
                </a:cxn>
                <a:cxn ang="T7">
                  <a:pos x="T2" y="T3"/>
                </a:cxn>
                <a:cxn ang="T8">
                  <a:pos x="T4" y="T5"/>
                </a:cxn>
              </a:cxnLst>
              <a:rect l="T9" t="T10" r="T11" b="T12"/>
              <a:pathLst>
                <a:path w="21600" h="20771" fill="none" extrusionOk="0">
                  <a:moveTo>
                    <a:pt x="15375" y="-1"/>
                  </a:moveTo>
                  <a:cubicBezTo>
                    <a:pt x="19363" y="4042"/>
                    <a:pt x="21600" y="9492"/>
                    <a:pt x="21600" y="15171"/>
                  </a:cubicBezTo>
                  <a:cubicBezTo>
                    <a:pt x="21600" y="17061"/>
                    <a:pt x="21351" y="18944"/>
                    <a:pt x="20861" y="20770"/>
                  </a:cubicBezTo>
                </a:path>
                <a:path w="21600" h="20771" stroke="0" extrusionOk="0">
                  <a:moveTo>
                    <a:pt x="15375" y="-1"/>
                  </a:moveTo>
                  <a:cubicBezTo>
                    <a:pt x="19363" y="4042"/>
                    <a:pt x="21600" y="9492"/>
                    <a:pt x="21600" y="15171"/>
                  </a:cubicBezTo>
                  <a:cubicBezTo>
                    <a:pt x="21600" y="17061"/>
                    <a:pt x="21351" y="18944"/>
                    <a:pt x="20861" y="20770"/>
                  </a:cubicBezTo>
                  <a:lnTo>
                    <a:pt x="0" y="15171"/>
                  </a:lnTo>
                  <a:lnTo>
                    <a:pt x="15375" y="-1"/>
                  </a:lnTo>
                  <a:close/>
                </a:path>
              </a:pathLst>
            </a:custGeom>
            <a:noFill/>
            <a:ln w="63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74" name="Arc 125"/>
            <p:cNvSpPr>
              <a:spLocks/>
            </p:cNvSpPr>
            <p:nvPr/>
          </p:nvSpPr>
          <p:spPr bwMode="auto">
            <a:xfrm rot="9725838">
              <a:off x="8216" y="4810"/>
              <a:ext cx="71" cy="108"/>
            </a:xfrm>
            <a:custGeom>
              <a:avLst/>
              <a:gdLst>
                <a:gd name="T0" fmla="*/ 0 w 21600"/>
                <a:gd name="T1" fmla="*/ 0 h 22338"/>
                <a:gd name="T2" fmla="*/ 0 w 21600"/>
                <a:gd name="T3" fmla="*/ 0 h 22338"/>
                <a:gd name="T4" fmla="*/ 0 w 21600"/>
                <a:gd name="T5" fmla="*/ 0 h 22338"/>
                <a:gd name="T6" fmla="*/ 0 60000 65536"/>
                <a:gd name="T7" fmla="*/ 0 60000 65536"/>
                <a:gd name="T8" fmla="*/ 0 60000 65536"/>
                <a:gd name="T9" fmla="*/ 0 w 21600"/>
                <a:gd name="T10" fmla="*/ 0 h 22338"/>
                <a:gd name="T11" fmla="*/ 21600 w 21600"/>
                <a:gd name="T12" fmla="*/ 22338 h 22338"/>
              </a:gdLst>
              <a:ahLst/>
              <a:cxnLst>
                <a:cxn ang="T6">
                  <a:pos x="T0" y="T1"/>
                </a:cxn>
                <a:cxn ang="T7">
                  <a:pos x="T2" y="T3"/>
                </a:cxn>
                <a:cxn ang="T8">
                  <a:pos x="T4" y="T5"/>
                </a:cxn>
              </a:cxnLst>
              <a:rect l="T9" t="T10" r="T11" b="T12"/>
              <a:pathLst>
                <a:path w="21600" h="22338" fill="none" extrusionOk="0">
                  <a:moveTo>
                    <a:pt x="7628" y="-1"/>
                  </a:moveTo>
                  <a:cubicBezTo>
                    <a:pt x="16035" y="3173"/>
                    <a:pt x="21600" y="11221"/>
                    <a:pt x="21600" y="20208"/>
                  </a:cubicBezTo>
                  <a:cubicBezTo>
                    <a:pt x="21600" y="20919"/>
                    <a:pt x="21564" y="21630"/>
                    <a:pt x="21494" y="22337"/>
                  </a:cubicBezTo>
                </a:path>
                <a:path w="21600" h="22338" stroke="0" extrusionOk="0">
                  <a:moveTo>
                    <a:pt x="7628" y="-1"/>
                  </a:moveTo>
                  <a:cubicBezTo>
                    <a:pt x="16035" y="3173"/>
                    <a:pt x="21600" y="11221"/>
                    <a:pt x="21600" y="20208"/>
                  </a:cubicBezTo>
                  <a:cubicBezTo>
                    <a:pt x="21600" y="20919"/>
                    <a:pt x="21564" y="21630"/>
                    <a:pt x="21494" y="22337"/>
                  </a:cubicBezTo>
                  <a:lnTo>
                    <a:pt x="0" y="20208"/>
                  </a:lnTo>
                  <a:lnTo>
                    <a:pt x="7628" y="-1"/>
                  </a:lnTo>
                  <a:close/>
                </a:path>
              </a:pathLst>
            </a:custGeom>
            <a:noFill/>
            <a:ln w="63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75" name="Arc 126"/>
            <p:cNvSpPr>
              <a:spLocks/>
            </p:cNvSpPr>
            <p:nvPr/>
          </p:nvSpPr>
          <p:spPr bwMode="auto">
            <a:xfrm rot="5159148">
              <a:off x="8441" y="4712"/>
              <a:ext cx="138" cy="84"/>
            </a:xfrm>
            <a:custGeom>
              <a:avLst/>
              <a:gdLst>
                <a:gd name="T0" fmla="*/ 0 w 21600"/>
                <a:gd name="T1" fmla="*/ 0 h 17239"/>
                <a:gd name="T2" fmla="*/ 0 w 21600"/>
                <a:gd name="T3" fmla="*/ 0 h 17239"/>
                <a:gd name="T4" fmla="*/ 0 w 21600"/>
                <a:gd name="T5" fmla="*/ 0 h 17239"/>
                <a:gd name="T6" fmla="*/ 0 60000 65536"/>
                <a:gd name="T7" fmla="*/ 0 60000 65536"/>
                <a:gd name="T8" fmla="*/ 0 60000 65536"/>
                <a:gd name="T9" fmla="*/ 0 w 21600"/>
                <a:gd name="T10" fmla="*/ 0 h 17239"/>
                <a:gd name="T11" fmla="*/ 21600 w 21600"/>
                <a:gd name="T12" fmla="*/ 17239 h 17239"/>
              </a:gdLst>
              <a:ahLst/>
              <a:cxnLst>
                <a:cxn ang="T6">
                  <a:pos x="T0" y="T1"/>
                </a:cxn>
                <a:cxn ang="T7">
                  <a:pos x="T2" y="T3"/>
                </a:cxn>
                <a:cxn ang="T8">
                  <a:pos x="T4" y="T5"/>
                </a:cxn>
              </a:cxnLst>
              <a:rect l="T9" t="T10" r="T11" b="T12"/>
              <a:pathLst>
                <a:path w="21600" h="17239" fill="none" extrusionOk="0">
                  <a:moveTo>
                    <a:pt x="13014" y="0"/>
                  </a:moveTo>
                  <a:cubicBezTo>
                    <a:pt x="18421" y="4082"/>
                    <a:pt x="21600" y="10464"/>
                    <a:pt x="21600" y="17239"/>
                  </a:cubicBezTo>
                </a:path>
                <a:path w="21600" h="17239" stroke="0" extrusionOk="0">
                  <a:moveTo>
                    <a:pt x="13014" y="0"/>
                  </a:moveTo>
                  <a:cubicBezTo>
                    <a:pt x="18421" y="4082"/>
                    <a:pt x="21600" y="10464"/>
                    <a:pt x="21600" y="17239"/>
                  </a:cubicBezTo>
                  <a:lnTo>
                    <a:pt x="0" y="17239"/>
                  </a:lnTo>
                  <a:lnTo>
                    <a:pt x="13014" y="0"/>
                  </a:lnTo>
                  <a:close/>
                </a:path>
              </a:pathLst>
            </a:cu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76" name="Arc 127"/>
            <p:cNvSpPr>
              <a:spLocks/>
            </p:cNvSpPr>
            <p:nvPr/>
          </p:nvSpPr>
          <p:spPr bwMode="auto">
            <a:xfrm rot="10160797">
              <a:off x="8388" y="4583"/>
              <a:ext cx="86" cy="102"/>
            </a:xfrm>
            <a:custGeom>
              <a:avLst/>
              <a:gdLst>
                <a:gd name="T0" fmla="*/ 0 w 21600"/>
                <a:gd name="T1" fmla="*/ 0 h 21135"/>
                <a:gd name="T2" fmla="*/ 0 w 21600"/>
                <a:gd name="T3" fmla="*/ 0 h 21135"/>
                <a:gd name="T4" fmla="*/ 0 w 21600"/>
                <a:gd name="T5" fmla="*/ 0 h 21135"/>
                <a:gd name="T6" fmla="*/ 0 60000 65536"/>
                <a:gd name="T7" fmla="*/ 0 60000 65536"/>
                <a:gd name="T8" fmla="*/ 0 60000 65536"/>
                <a:gd name="T9" fmla="*/ 0 w 21600"/>
                <a:gd name="T10" fmla="*/ 0 h 21135"/>
                <a:gd name="T11" fmla="*/ 21600 w 21600"/>
                <a:gd name="T12" fmla="*/ 21135 h 21135"/>
              </a:gdLst>
              <a:ahLst/>
              <a:cxnLst>
                <a:cxn ang="T6">
                  <a:pos x="T0" y="T1"/>
                </a:cxn>
                <a:cxn ang="T7">
                  <a:pos x="T2" y="T3"/>
                </a:cxn>
                <a:cxn ang="T8">
                  <a:pos x="T4" y="T5"/>
                </a:cxn>
              </a:cxnLst>
              <a:rect l="T9" t="T10" r="T11" b="T12"/>
              <a:pathLst>
                <a:path w="21600" h="21135" fill="none" extrusionOk="0">
                  <a:moveTo>
                    <a:pt x="4457" y="0"/>
                  </a:moveTo>
                  <a:cubicBezTo>
                    <a:pt x="14449" y="2107"/>
                    <a:pt x="21600" y="10923"/>
                    <a:pt x="21600" y="21135"/>
                  </a:cubicBezTo>
                </a:path>
                <a:path w="21600" h="21135" stroke="0" extrusionOk="0">
                  <a:moveTo>
                    <a:pt x="4457" y="0"/>
                  </a:moveTo>
                  <a:cubicBezTo>
                    <a:pt x="14449" y="2107"/>
                    <a:pt x="21600" y="10923"/>
                    <a:pt x="21600" y="21135"/>
                  </a:cubicBezTo>
                  <a:lnTo>
                    <a:pt x="0" y="21135"/>
                  </a:lnTo>
                  <a:lnTo>
                    <a:pt x="4457" y="0"/>
                  </a:lnTo>
                  <a:close/>
                </a:path>
              </a:pathLst>
            </a:custGeom>
            <a:noFill/>
            <a:ln w="127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77" name="Arc 128"/>
            <p:cNvSpPr>
              <a:spLocks/>
            </p:cNvSpPr>
            <p:nvPr/>
          </p:nvSpPr>
          <p:spPr bwMode="auto">
            <a:xfrm rot="8386393">
              <a:off x="8490" y="4801"/>
              <a:ext cx="101" cy="104"/>
            </a:xfrm>
            <a:custGeom>
              <a:avLst/>
              <a:gdLst>
                <a:gd name="T0" fmla="*/ 0 w 25486"/>
                <a:gd name="T1" fmla="*/ 0 h 21600"/>
                <a:gd name="T2" fmla="*/ 0 w 25486"/>
                <a:gd name="T3" fmla="*/ 0 h 21600"/>
                <a:gd name="T4" fmla="*/ 0 w 25486"/>
                <a:gd name="T5" fmla="*/ 0 h 21600"/>
                <a:gd name="T6" fmla="*/ 0 60000 65536"/>
                <a:gd name="T7" fmla="*/ 0 60000 65536"/>
                <a:gd name="T8" fmla="*/ 0 60000 65536"/>
                <a:gd name="T9" fmla="*/ 0 w 25486"/>
                <a:gd name="T10" fmla="*/ 0 h 21600"/>
                <a:gd name="T11" fmla="*/ 25486 w 25486"/>
                <a:gd name="T12" fmla="*/ 21600 h 21600"/>
              </a:gdLst>
              <a:ahLst/>
              <a:cxnLst>
                <a:cxn ang="T6">
                  <a:pos x="T0" y="T1"/>
                </a:cxn>
                <a:cxn ang="T7">
                  <a:pos x="T2" y="T3"/>
                </a:cxn>
                <a:cxn ang="T8">
                  <a:pos x="T4" y="T5"/>
                </a:cxn>
              </a:cxnLst>
              <a:rect l="T9" t="T10" r="T11" b="T12"/>
              <a:pathLst>
                <a:path w="25486" h="21600" fill="none" extrusionOk="0">
                  <a:moveTo>
                    <a:pt x="-1" y="1274"/>
                  </a:moveTo>
                  <a:cubicBezTo>
                    <a:pt x="2345" y="431"/>
                    <a:pt x="4818" y="-1"/>
                    <a:pt x="7311" y="0"/>
                  </a:cubicBezTo>
                  <a:cubicBezTo>
                    <a:pt x="14664" y="0"/>
                    <a:pt x="21512" y="3740"/>
                    <a:pt x="25485" y="9928"/>
                  </a:cubicBezTo>
                </a:path>
                <a:path w="25486" h="21600" stroke="0" extrusionOk="0">
                  <a:moveTo>
                    <a:pt x="-1" y="1274"/>
                  </a:moveTo>
                  <a:cubicBezTo>
                    <a:pt x="2345" y="431"/>
                    <a:pt x="4818" y="-1"/>
                    <a:pt x="7311" y="0"/>
                  </a:cubicBezTo>
                  <a:cubicBezTo>
                    <a:pt x="14664" y="0"/>
                    <a:pt x="21512" y="3740"/>
                    <a:pt x="25485" y="9928"/>
                  </a:cubicBezTo>
                  <a:lnTo>
                    <a:pt x="7311" y="21600"/>
                  </a:lnTo>
                  <a:lnTo>
                    <a:pt x="-1" y="1274"/>
                  </a:lnTo>
                  <a:close/>
                </a:path>
              </a:pathLst>
            </a:cu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78" name="Arc 129"/>
            <p:cNvSpPr>
              <a:spLocks/>
            </p:cNvSpPr>
            <p:nvPr/>
          </p:nvSpPr>
          <p:spPr bwMode="auto">
            <a:xfrm rot="5071401">
              <a:off x="8607" y="4876"/>
              <a:ext cx="100" cy="110"/>
            </a:xfrm>
            <a:custGeom>
              <a:avLst/>
              <a:gdLst>
                <a:gd name="T0" fmla="*/ 0 w 21600"/>
                <a:gd name="T1" fmla="*/ 0 h 17306"/>
                <a:gd name="T2" fmla="*/ 0 w 21600"/>
                <a:gd name="T3" fmla="*/ 0 h 17306"/>
                <a:gd name="T4" fmla="*/ 0 w 21600"/>
                <a:gd name="T5" fmla="*/ 0 h 17306"/>
                <a:gd name="T6" fmla="*/ 0 60000 65536"/>
                <a:gd name="T7" fmla="*/ 0 60000 65536"/>
                <a:gd name="T8" fmla="*/ 0 60000 65536"/>
                <a:gd name="T9" fmla="*/ 0 w 21600"/>
                <a:gd name="T10" fmla="*/ 0 h 17306"/>
                <a:gd name="T11" fmla="*/ 21600 w 21600"/>
                <a:gd name="T12" fmla="*/ 17306 h 17306"/>
              </a:gdLst>
              <a:ahLst/>
              <a:cxnLst>
                <a:cxn ang="T6">
                  <a:pos x="T0" y="T1"/>
                </a:cxn>
                <a:cxn ang="T7">
                  <a:pos x="T2" y="T3"/>
                </a:cxn>
                <a:cxn ang="T8">
                  <a:pos x="T4" y="T5"/>
                </a:cxn>
              </a:cxnLst>
              <a:rect l="T9" t="T10" r="T11" b="T12"/>
              <a:pathLst>
                <a:path w="21600" h="17306" fill="none" extrusionOk="0">
                  <a:moveTo>
                    <a:pt x="12925" y="0"/>
                  </a:moveTo>
                  <a:cubicBezTo>
                    <a:pt x="18384" y="4077"/>
                    <a:pt x="21600" y="10492"/>
                    <a:pt x="21600" y="17306"/>
                  </a:cubicBezTo>
                </a:path>
                <a:path w="21600" h="17306" stroke="0" extrusionOk="0">
                  <a:moveTo>
                    <a:pt x="12925" y="0"/>
                  </a:moveTo>
                  <a:cubicBezTo>
                    <a:pt x="18384" y="4077"/>
                    <a:pt x="21600" y="10492"/>
                    <a:pt x="21600" y="17306"/>
                  </a:cubicBezTo>
                  <a:lnTo>
                    <a:pt x="0" y="17306"/>
                  </a:lnTo>
                  <a:lnTo>
                    <a:pt x="12925" y="0"/>
                  </a:ln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79" name="Line 130"/>
            <p:cNvSpPr>
              <a:spLocks noChangeShapeType="1"/>
            </p:cNvSpPr>
            <p:nvPr/>
          </p:nvSpPr>
          <p:spPr bwMode="auto">
            <a:xfrm>
              <a:off x="8483" y="4694"/>
              <a:ext cx="252" cy="131"/>
            </a:xfrm>
            <a:prstGeom prst="line">
              <a:avLst/>
            </a:prstGeom>
            <a:noFill/>
            <a:ln w="6350" cap="rnd">
              <a:solidFill>
                <a:srgbClr val="000000"/>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70680" name="Line 131"/>
            <p:cNvSpPr>
              <a:spLocks noChangeShapeType="1"/>
            </p:cNvSpPr>
            <p:nvPr/>
          </p:nvSpPr>
          <p:spPr bwMode="auto">
            <a:xfrm flipV="1">
              <a:off x="8483" y="4458"/>
              <a:ext cx="117" cy="232"/>
            </a:xfrm>
            <a:prstGeom prst="line">
              <a:avLst/>
            </a:prstGeom>
            <a:noFill/>
            <a:ln w="6350" cap="rnd">
              <a:solidFill>
                <a:srgbClr val="000000"/>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70681" name="Oval 132"/>
            <p:cNvSpPr>
              <a:spLocks noChangeArrowheads="1"/>
            </p:cNvSpPr>
            <p:nvPr/>
          </p:nvSpPr>
          <p:spPr bwMode="auto">
            <a:xfrm>
              <a:off x="7954" y="4117"/>
              <a:ext cx="1040" cy="105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682" name="Line 133"/>
            <p:cNvSpPr>
              <a:spLocks noChangeShapeType="1"/>
            </p:cNvSpPr>
            <p:nvPr/>
          </p:nvSpPr>
          <p:spPr bwMode="auto">
            <a:xfrm>
              <a:off x="8289" y="3967"/>
              <a:ext cx="97" cy="676"/>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0683" name="Line 134"/>
            <p:cNvSpPr>
              <a:spLocks noChangeShapeType="1"/>
            </p:cNvSpPr>
            <p:nvPr/>
          </p:nvSpPr>
          <p:spPr bwMode="auto">
            <a:xfrm flipH="1">
              <a:off x="8714" y="4362"/>
              <a:ext cx="352" cy="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4" name="Oval 135"/>
            <p:cNvSpPr>
              <a:spLocks noChangeArrowheads="1"/>
            </p:cNvSpPr>
            <p:nvPr/>
          </p:nvSpPr>
          <p:spPr bwMode="auto">
            <a:xfrm>
              <a:off x="8279" y="4106"/>
              <a:ext cx="80" cy="71"/>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685" name="Oval 136"/>
            <p:cNvSpPr>
              <a:spLocks noChangeArrowheads="1"/>
            </p:cNvSpPr>
            <p:nvPr/>
          </p:nvSpPr>
          <p:spPr bwMode="auto">
            <a:xfrm>
              <a:off x="8939" y="4461"/>
              <a:ext cx="80" cy="71"/>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686" name="Line 137"/>
            <p:cNvSpPr>
              <a:spLocks noChangeShapeType="1"/>
            </p:cNvSpPr>
            <p:nvPr/>
          </p:nvSpPr>
          <p:spPr bwMode="auto">
            <a:xfrm>
              <a:off x="8059" y="4107"/>
              <a:ext cx="145" cy="710"/>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0687" name="Line 138"/>
            <p:cNvSpPr>
              <a:spLocks noChangeShapeType="1"/>
            </p:cNvSpPr>
            <p:nvPr/>
          </p:nvSpPr>
          <p:spPr bwMode="auto">
            <a:xfrm flipH="1">
              <a:off x="8552" y="4152"/>
              <a:ext cx="387" cy="62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8" name="Line 139"/>
            <p:cNvSpPr>
              <a:spLocks noChangeShapeType="1"/>
            </p:cNvSpPr>
            <p:nvPr/>
          </p:nvSpPr>
          <p:spPr bwMode="auto">
            <a:xfrm>
              <a:off x="8174" y="4007"/>
              <a:ext cx="135" cy="715"/>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0689" name="Line 140"/>
            <p:cNvSpPr>
              <a:spLocks noChangeShapeType="1"/>
            </p:cNvSpPr>
            <p:nvPr/>
          </p:nvSpPr>
          <p:spPr bwMode="auto">
            <a:xfrm flipH="1">
              <a:off x="8619" y="4258"/>
              <a:ext cx="395" cy="59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90" name="Group 141"/>
            <p:cNvGrpSpPr>
              <a:grpSpLocks/>
            </p:cNvGrpSpPr>
            <p:nvPr/>
          </p:nvGrpSpPr>
          <p:grpSpPr bwMode="auto">
            <a:xfrm rot="8196472">
              <a:off x="7980" y="3821"/>
              <a:ext cx="315" cy="261"/>
              <a:chOff x="8668" y="1766"/>
              <a:chExt cx="272" cy="218"/>
            </a:xfrm>
          </p:grpSpPr>
          <p:sp>
            <p:nvSpPr>
              <p:cNvPr id="70707" name="Arc 142"/>
              <p:cNvSpPr>
                <a:spLocks/>
              </p:cNvSpPr>
              <p:nvPr/>
            </p:nvSpPr>
            <p:spPr bwMode="auto">
              <a:xfrm rot="8658589">
                <a:off x="8742" y="1772"/>
                <a:ext cx="198"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08" name="Line 143"/>
              <p:cNvSpPr>
                <a:spLocks noChangeShapeType="1"/>
              </p:cNvSpPr>
              <p:nvPr/>
            </p:nvSpPr>
            <p:spPr bwMode="auto">
              <a:xfrm rot="2820352" flipH="1" flipV="1">
                <a:off x="8631" y="1803"/>
                <a:ext cx="89" cy="15"/>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70691" name="Text Box 144"/>
            <p:cNvSpPr txBox="1">
              <a:spLocks noChangeArrowheads="1"/>
            </p:cNvSpPr>
            <p:nvPr/>
          </p:nvSpPr>
          <p:spPr bwMode="auto">
            <a:xfrm>
              <a:off x="7984" y="4092"/>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70692" name="Text Box 145"/>
            <p:cNvSpPr txBox="1">
              <a:spLocks noChangeArrowheads="1"/>
            </p:cNvSpPr>
            <p:nvPr/>
          </p:nvSpPr>
          <p:spPr bwMode="auto">
            <a:xfrm>
              <a:off x="8204" y="3967"/>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70693" name="Text Box 146"/>
            <p:cNvSpPr txBox="1">
              <a:spLocks noChangeArrowheads="1"/>
            </p:cNvSpPr>
            <p:nvPr/>
          </p:nvSpPr>
          <p:spPr bwMode="auto">
            <a:xfrm>
              <a:off x="8909" y="4137"/>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70694" name="Text Box 147"/>
            <p:cNvSpPr txBox="1">
              <a:spLocks noChangeArrowheads="1"/>
            </p:cNvSpPr>
            <p:nvPr/>
          </p:nvSpPr>
          <p:spPr bwMode="auto">
            <a:xfrm>
              <a:off x="9001" y="422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2</a:t>
              </a:r>
              <a:endParaRPr lang="en-US" altLang="en-US" sz="1800"/>
            </a:p>
          </p:txBody>
        </p:sp>
        <p:sp>
          <p:nvSpPr>
            <p:cNvPr id="70695" name="Text Box 148"/>
            <p:cNvSpPr txBox="1">
              <a:spLocks noChangeArrowheads="1"/>
            </p:cNvSpPr>
            <p:nvPr/>
          </p:nvSpPr>
          <p:spPr bwMode="auto">
            <a:xfrm>
              <a:off x="9039" y="4409"/>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70696" name="Oval 149"/>
            <p:cNvSpPr>
              <a:spLocks noChangeArrowheads="1"/>
            </p:cNvSpPr>
            <p:nvPr/>
          </p:nvSpPr>
          <p:spPr bwMode="auto">
            <a:xfrm>
              <a:off x="8169" y="4161"/>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697" name="Oval 150"/>
            <p:cNvSpPr>
              <a:spLocks noChangeArrowheads="1"/>
            </p:cNvSpPr>
            <p:nvPr/>
          </p:nvSpPr>
          <p:spPr bwMode="auto">
            <a:xfrm>
              <a:off x="8059" y="4241"/>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698" name="Oval 151"/>
            <p:cNvSpPr>
              <a:spLocks noChangeArrowheads="1"/>
            </p:cNvSpPr>
            <p:nvPr/>
          </p:nvSpPr>
          <p:spPr bwMode="auto">
            <a:xfrm>
              <a:off x="8814" y="4246"/>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0699" name="Oval 152"/>
            <p:cNvSpPr>
              <a:spLocks noChangeArrowheads="1"/>
            </p:cNvSpPr>
            <p:nvPr/>
          </p:nvSpPr>
          <p:spPr bwMode="auto">
            <a:xfrm>
              <a:off x="8894" y="4351"/>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0700" name="Group 153"/>
            <p:cNvGrpSpPr>
              <a:grpSpLocks/>
            </p:cNvGrpSpPr>
            <p:nvPr/>
          </p:nvGrpSpPr>
          <p:grpSpPr bwMode="auto">
            <a:xfrm rot="-9529391">
              <a:off x="8885" y="4041"/>
              <a:ext cx="315" cy="261"/>
              <a:chOff x="8668" y="1766"/>
              <a:chExt cx="272" cy="218"/>
            </a:xfrm>
          </p:grpSpPr>
          <p:sp>
            <p:nvSpPr>
              <p:cNvPr id="70705" name="Arc 154"/>
              <p:cNvSpPr>
                <a:spLocks/>
              </p:cNvSpPr>
              <p:nvPr/>
            </p:nvSpPr>
            <p:spPr bwMode="auto">
              <a:xfrm rot="8658589">
                <a:off x="8742" y="1772"/>
                <a:ext cx="198"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06" name="Line 155"/>
              <p:cNvSpPr>
                <a:spLocks noChangeShapeType="1"/>
              </p:cNvSpPr>
              <p:nvPr/>
            </p:nvSpPr>
            <p:spPr bwMode="auto">
              <a:xfrm rot="2820352" flipH="1" flipV="1">
                <a:off x="8631" y="1803"/>
                <a:ext cx="89" cy="15"/>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70701" name="Text Box 156"/>
            <p:cNvSpPr txBox="1">
              <a:spLocks noChangeArrowheads="1"/>
            </p:cNvSpPr>
            <p:nvPr/>
          </p:nvSpPr>
          <p:spPr bwMode="auto">
            <a:xfrm>
              <a:off x="8079" y="3982"/>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2</a:t>
              </a:r>
              <a:endParaRPr lang="en-US" altLang="en-US" sz="1800"/>
            </a:p>
          </p:txBody>
        </p:sp>
        <p:grpSp>
          <p:nvGrpSpPr>
            <p:cNvPr id="70702" name="Group 157"/>
            <p:cNvGrpSpPr>
              <a:grpSpLocks/>
            </p:cNvGrpSpPr>
            <p:nvPr/>
          </p:nvGrpSpPr>
          <p:grpSpPr bwMode="auto">
            <a:xfrm rot="-647510">
              <a:off x="8087" y="4838"/>
              <a:ext cx="609" cy="437"/>
              <a:chOff x="9343" y="2936"/>
              <a:chExt cx="609" cy="437"/>
            </a:xfrm>
          </p:grpSpPr>
          <p:sp>
            <p:nvSpPr>
              <p:cNvPr id="70703" name="Arc 158"/>
              <p:cNvSpPr>
                <a:spLocks/>
              </p:cNvSpPr>
              <p:nvPr/>
            </p:nvSpPr>
            <p:spPr bwMode="auto">
              <a:xfrm rot="8140107">
                <a:off x="9461" y="2936"/>
                <a:ext cx="491" cy="437"/>
              </a:xfrm>
              <a:custGeom>
                <a:avLst/>
                <a:gdLst>
                  <a:gd name="T0" fmla="*/ 0 w 21600"/>
                  <a:gd name="T1" fmla="*/ 0 h 16812"/>
                  <a:gd name="T2" fmla="*/ 0 w 21600"/>
                  <a:gd name="T3" fmla="*/ 0 h 16812"/>
                  <a:gd name="T4" fmla="*/ 0 w 21600"/>
                  <a:gd name="T5" fmla="*/ 0 h 16812"/>
                  <a:gd name="T6" fmla="*/ 0 60000 65536"/>
                  <a:gd name="T7" fmla="*/ 0 60000 65536"/>
                  <a:gd name="T8" fmla="*/ 0 60000 65536"/>
                  <a:gd name="T9" fmla="*/ 0 w 21600"/>
                  <a:gd name="T10" fmla="*/ 0 h 16812"/>
                  <a:gd name="T11" fmla="*/ 21600 w 21600"/>
                  <a:gd name="T12" fmla="*/ 16812 h 16812"/>
                </a:gdLst>
                <a:ahLst/>
                <a:cxnLst>
                  <a:cxn ang="T6">
                    <a:pos x="T0" y="T1"/>
                  </a:cxn>
                  <a:cxn ang="T7">
                    <a:pos x="T2" y="T3"/>
                  </a:cxn>
                  <a:cxn ang="T8">
                    <a:pos x="T4" y="T5"/>
                  </a:cxn>
                </a:cxnLst>
                <a:rect l="T9" t="T10" r="T11" b="T12"/>
                <a:pathLst>
                  <a:path w="21600" h="16812" fill="none" extrusionOk="0">
                    <a:moveTo>
                      <a:pt x="13561" y="0"/>
                    </a:moveTo>
                    <a:cubicBezTo>
                      <a:pt x="18645" y="4100"/>
                      <a:pt x="21600" y="10281"/>
                      <a:pt x="21600" y="16812"/>
                    </a:cubicBezTo>
                  </a:path>
                  <a:path w="21600" h="16812" stroke="0" extrusionOk="0">
                    <a:moveTo>
                      <a:pt x="13561" y="0"/>
                    </a:moveTo>
                    <a:cubicBezTo>
                      <a:pt x="18645" y="4100"/>
                      <a:pt x="21600" y="10281"/>
                      <a:pt x="21600" y="16812"/>
                    </a:cubicBezTo>
                    <a:lnTo>
                      <a:pt x="0" y="16812"/>
                    </a:lnTo>
                    <a:lnTo>
                      <a:pt x="1356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704" name="Line 159"/>
              <p:cNvSpPr>
                <a:spLocks noChangeShapeType="1"/>
              </p:cNvSpPr>
              <p:nvPr/>
            </p:nvSpPr>
            <p:spPr bwMode="auto">
              <a:xfrm rot="3002440" flipH="1" flipV="1">
                <a:off x="9303" y="3122"/>
                <a:ext cx="93" cy="14"/>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sp>
        <p:nvSpPr>
          <p:cNvPr id="70672" name="Line 160"/>
          <p:cNvSpPr>
            <a:spLocks noChangeShapeType="1"/>
          </p:cNvSpPr>
          <p:nvPr/>
        </p:nvSpPr>
        <p:spPr bwMode="auto">
          <a:xfrm>
            <a:off x="3514725" y="2519363"/>
            <a:ext cx="206375" cy="1012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2"/>
          </p:nvPr>
        </p:nvSpPr>
        <p:spPr>
          <a:xfrm>
            <a:off x="0" y="6562725"/>
            <a:ext cx="447675"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l">
              <a:spcBef>
                <a:spcPct val="0"/>
              </a:spcBef>
              <a:buFontTx/>
              <a:buNone/>
            </a:pPr>
            <a:fld id="{F84737AD-8932-4F39-8F76-CDB61C1B0CA1}" type="slidenum">
              <a:rPr lang="en-US" altLang="zh-CN" sz="1400">
                <a:ea typeface="宋体" panose="02010600030101010101" pitchFamily="2" charset="-122"/>
              </a:rPr>
              <a:pPr algn="l">
                <a:spcBef>
                  <a:spcPct val="0"/>
                </a:spcBef>
                <a:buFontTx/>
                <a:buNone/>
              </a:pPr>
              <a:t>3</a:t>
            </a:fld>
            <a:endParaRPr lang="en-US" altLang="zh-CN" sz="1400">
              <a:ea typeface="宋体" panose="02010600030101010101" pitchFamily="2" charset="-122"/>
            </a:endParaRPr>
          </a:p>
        </p:txBody>
      </p:sp>
      <p:sp>
        <p:nvSpPr>
          <p:cNvPr id="45059" name="Rectangle 2"/>
          <p:cNvSpPr>
            <a:spLocks noGrp="1" noChangeArrowheads="1"/>
          </p:cNvSpPr>
          <p:nvPr>
            <p:ph type="title"/>
          </p:nvPr>
        </p:nvSpPr>
        <p:spPr/>
        <p:txBody>
          <a:bodyPr/>
          <a:lstStyle/>
          <a:p>
            <a:pPr eaLnBrk="1" hangingPunct="1"/>
            <a:r>
              <a:rPr lang="en-US" altLang="en-US" sz="2800" smtClean="0"/>
              <a:t>Manipulation Cases for Hollow Suspended organs</a:t>
            </a:r>
          </a:p>
        </p:txBody>
      </p:sp>
      <p:grpSp>
        <p:nvGrpSpPr>
          <p:cNvPr id="45060" name="Group 234"/>
          <p:cNvGrpSpPr>
            <a:grpSpLocks/>
          </p:cNvGrpSpPr>
          <p:nvPr/>
        </p:nvGrpSpPr>
        <p:grpSpPr bwMode="auto">
          <a:xfrm>
            <a:off x="295275" y="690563"/>
            <a:ext cx="8650288" cy="4186237"/>
            <a:chOff x="119" y="423"/>
            <a:chExt cx="5516" cy="3000"/>
          </a:xfrm>
        </p:grpSpPr>
        <p:grpSp>
          <p:nvGrpSpPr>
            <p:cNvPr id="45066" name="Group 6"/>
            <p:cNvGrpSpPr>
              <a:grpSpLocks/>
            </p:cNvGrpSpPr>
            <p:nvPr/>
          </p:nvGrpSpPr>
          <p:grpSpPr bwMode="auto">
            <a:xfrm>
              <a:off x="450" y="629"/>
              <a:ext cx="702" cy="834"/>
              <a:chOff x="7625" y="3672"/>
              <a:chExt cx="1305" cy="1552"/>
            </a:xfrm>
          </p:grpSpPr>
          <p:sp>
            <p:nvSpPr>
              <p:cNvPr id="45256" name="Oval 7"/>
              <p:cNvSpPr>
                <a:spLocks noChangeArrowheads="1"/>
              </p:cNvSpPr>
              <p:nvPr/>
            </p:nvSpPr>
            <p:spPr bwMode="auto">
              <a:xfrm>
                <a:off x="7785" y="4004"/>
                <a:ext cx="1040" cy="105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257" name="Line 8"/>
              <p:cNvSpPr>
                <a:spLocks noChangeShapeType="1"/>
              </p:cNvSpPr>
              <p:nvPr/>
            </p:nvSpPr>
            <p:spPr bwMode="auto">
              <a:xfrm>
                <a:off x="7775" y="3989"/>
                <a:ext cx="700" cy="961"/>
              </a:xfrm>
              <a:prstGeom prst="line">
                <a:avLst/>
              </a:prstGeom>
              <a:noFill/>
              <a:ln w="158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258" name="Line 9"/>
              <p:cNvSpPr>
                <a:spLocks noChangeShapeType="1"/>
              </p:cNvSpPr>
              <p:nvPr/>
            </p:nvSpPr>
            <p:spPr bwMode="auto">
              <a:xfrm flipH="1">
                <a:off x="8646" y="3924"/>
                <a:ext cx="59" cy="916"/>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259" name="Line 10"/>
              <p:cNvSpPr>
                <a:spLocks noChangeShapeType="1"/>
              </p:cNvSpPr>
              <p:nvPr/>
            </p:nvSpPr>
            <p:spPr bwMode="auto">
              <a:xfrm>
                <a:off x="7885" y="3924"/>
                <a:ext cx="110" cy="945"/>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260" name="Line 11"/>
              <p:cNvSpPr>
                <a:spLocks noChangeShapeType="1"/>
              </p:cNvSpPr>
              <p:nvPr/>
            </p:nvSpPr>
            <p:spPr bwMode="auto">
              <a:xfrm flipH="1">
                <a:off x="8134" y="3994"/>
                <a:ext cx="691" cy="94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261" name="Line 12"/>
              <p:cNvSpPr>
                <a:spLocks noChangeShapeType="1"/>
              </p:cNvSpPr>
              <p:nvPr/>
            </p:nvSpPr>
            <p:spPr bwMode="auto">
              <a:xfrm>
                <a:off x="7828" y="3927"/>
                <a:ext cx="369" cy="1053"/>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262" name="Line 13"/>
              <p:cNvSpPr>
                <a:spLocks noChangeShapeType="1"/>
              </p:cNvSpPr>
              <p:nvPr/>
            </p:nvSpPr>
            <p:spPr bwMode="auto">
              <a:xfrm flipH="1">
                <a:off x="8380" y="3947"/>
                <a:ext cx="412" cy="102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263" name="Oval 14"/>
              <p:cNvSpPr>
                <a:spLocks noChangeArrowheads="1"/>
              </p:cNvSpPr>
              <p:nvPr/>
            </p:nvSpPr>
            <p:spPr bwMode="auto">
              <a:xfrm>
                <a:off x="7885" y="4123"/>
                <a:ext cx="80" cy="71"/>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264" name="Oval 15"/>
              <p:cNvSpPr>
                <a:spLocks noChangeArrowheads="1"/>
              </p:cNvSpPr>
              <p:nvPr/>
            </p:nvSpPr>
            <p:spPr bwMode="auto">
              <a:xfrm>
                <a:off x="8645" y="4133"/>
                <a:ext cx="80" cy="71"/>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45265" name="Group 16"/>
              <p:cNvGrpSpPr>
                <a:grpSpLocks/>
              </p:cNvGrpSpPr>
              <p:nvPr/>
            </p:nvGrpSpPr>
            <p:grpSpPr bwMode="auto">
              <a:xfrm>
                <a:off x="7625" y="3672"/>
                <a:ext cx="267" cy="232"/>
                <a:chOff x="6950" y="1938"/>
                <a:chExt cx="372" cy="352"/>
              </a:xfrm>
            </p:grpSpPr>
            <p:sp>
              <p:nvSpPr>
                <p:cNvPr id="45286" name="Arc 17"/>
                <p:cNvSpPr>
                  <a:spLocks/>
                </p:cNvSpPr>
                <p:nvPr/>
              </p:nvSpPr>
              <p:spPr bwMode="auto">
                <a:xfrm rot="-4436993">
                  <a:off x="7025" y="1940"/>
                  <a:ext cx="300" cy="29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87" name="Line 18"/>
                <p:cNvSpPr>
                  <a:spLocks noChangeShapeType="1"/>
                </p:cNvSpPr>
                <p:nvPr/>
              </p:nvSpPr>
              <p:spPr bwMode="auto">
                <a:xfrm flipH="1">
                  <a:off x="6950" y="2140"/>
                  <a:ext cx="60" cy="150"/>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45266" name="Text Box 19"/>
              <p:cNvSpPr txBox="1">
                <a:spLocks noChangeArrowheads="1"/>
              </p:cNvSpPr>
              <p:nvPr/>
            </p:nvSpPr>
            <p:spPr bwMode="auto">
              <a:xfrm>
                <a:off x="7905" y="3769"/>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45267" name="Text Box 20"/>
              <p:cNvSpPr txBox="1">
                <a:spLocks noChangeArrowheads="1"/>
              </p:cNvSpPr>
              <p:nvPr/>
            </p:nvSpPr>
            <p:spPr bwMode="auto">
              <a:xfrm>
                <a:off x="7765" y="3729"/>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2</a:t>
                </a:r>
                <a:endParaRPr lang="en-US" altLang="en-US" sz="1800"/>
              </a:p>
            </p:txBody>
          </p:sp>
          <p:sp>
            <p:nvSpPr>
              <p:cNvPr id="45268" name="Text Box 21"/>
              <p:cNvSpPr txBox="1">
                <a:spLocks noChangeArrowheads="1"/>
              </p:cNvSpPr>
              <p:nvPr/>
            </p:nvSpPr>
            <p:spPr bwMode="auto">
              <a:xfrm>
                <a:off x="7680" y="3879"/>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45269" name="Text Box 22"/>
              <p:cNvSpPr txBox="1">
                <a:spLocks noChangeArrowheads="1"/>
              </p:cNvSpPr>
              <p:nvPr/>
            </p:nvSpPr>
            <p:spPr bwMode="auto">
              <a:xfrm>
                <a:off x="8840" y="3984"/>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45270" name="Text Box 23"/>
              <p:cNvSpPr txBox="1">
                <a:spLocks noChangeArrowheads="1"/>
              </p:cNvSpPr>
              <p:nvPr/>
            </p:nvSpPr>
            <p:spPr bwMode="auto">
              <a:xfrm>
                <a:off x="8780" y="3794"/>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2</a:t>
                </a:r>
                <a:endParaRPr lang="en-US" altLang="en-US" sz="1800"/>
              </a:p>
            </p:txBody>
          </p:sp>
          <p:sp>
            <p:nvSpPr>
              <p:cNvPr id="45271" name="Text Box 24"/>
              <p:cNvSpPr txBox="1">
                <a:spLocks noChangeArrowheads="1"/>
              </p:cNvSpPr>
              <p:nvPr/>
            </p:nvSpPr>
            <p:spPr bwMode="auto">
              <a:xfrm>
                <a:off x="8605" y="3834"/>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45272" name="Text Box 25"/>
              <p:cNvSpPr txBox="1">
                <a:spLocks noChangeArrowheads="1"/>
              </p:cNvSpPr>
              <p:nvPr/>
            </p:nvSpPr>
            <p:spPr bwMode="auto">
              <a:xfrm>
                <a:off x="8595" y="4964"/>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45273" name="Text Box 26"/>
              <p:cNvSpPr txBox="1">
                <a:spLocks noChangeArrowheads="1"/>
              </p:cNvSpPr>
              <p:nvPr/>
            </p:nvSpPr>
            <p:spPr bwMode="auto">
              <a:xfrm>
                <a:off x="8240" y="5044"/>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2</a:t>
                </a:r>
                <a:endParaRPr lang="en-US" altLang="en-US" sz="1800"/>
              </a:p>
            </p:txBody>
          </p:sp>
          <p:sp>
            <p:nvSpPr>
              <p:cNvPr id="45274" name="Text Box 27"/>
              <p:cNvSpPr txBox="1">
                <a:spLocks noChangeArrowheads="1"/>
              </p:cNvSpPr>
              <p:nvPr/>
            </p:nvSpPr>
            <p:spPr bwMode="auto">
              <a:xfrm>
                <a:off x="7905" y="4909"/>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grpSp>
            <p:nvGrpSpPr>
              <p:cNvPr id="45275" name="Group 28"/>
              <p:cNvGrpSpPr>
                <a:grpSpLocks/>
              </p:cNvGrpSpPr>
              <p:nvPr/>
            </p:nvGrpSpPr>
            <p:grpSpPr bwMode="auto">
              <a:xfrm rot="3222082">
                <a:off x="8652" y="3733"/>
                <a:ext cx="287" cy="213"/>
                <a:chOff x="6950" y="1938"/>
                <a:chExt cx="372" cy="352"/>
              </a:xfrm>
            </p:grpSpPr>
            <p:sp>
              <p:nvSpPr>
                <p:cNvPr id="45284" name="Arc 29"/>
                <p:cNvSpPr>
                  <a:spLocks/>
                </p:cNvSpPr>
                <p:nvPr/>
              </p:nvSpPr>
              <p:spPr bwMode="auto">
                <a:xfrm rot="-4436993">
                  <a:off x="7025" y="1940"/>
                  <a:ext cx="300" cy="29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85" name="Line 30"/>
                <p:cNvSpPr>
                  <a:spLocks noChangeShapeType="1"/>
                </p:cNvSpPr>
                <p:nvPr/>
              </p:nvSpPr>
              <p:spPr bwMode="auto">
                <a:xfrm flipH="1">
                  <a:off x="6950" y="2140"/>
                  <a:ext cx="60" cy="150"/>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45276" name="Arc 31"/>
              <p:cNvSpPr>
                <a:spLocks/>
              </p:cNvSpPr>
              <p:nvPr/>
            </p:nvSpPr>
            <p:spPr bwMode="auto">
              <a:xfrm rot="9574638">
                <a:off x="8006" y="4859"/>
                <a:ext cx="86" cy="100"/>
              </a:xfrm>
              <a:custGeom>
                <a:avLst/>
                <a:gdLst>
                  <a:gd name="T0" fmla="*/ 0 w 21600"/>
                  <a:gd name="T1" fmla="*/ 0 h 20771"/>
                  <a:gd name="T2" fmla="*/ 0 w 21600"/>
                  <a:gd name="T3" fmla="*/ 0 h 20771"/>
                  <a:gd name="T4" fmla="*/ 0 w 21600"/>
                  <a:gd name="T5" fmla="*/ 0 h 20771"/>
                  <a:gd name="T6" fmla="*/ 0 60000 65536"/>
                  <a:gd name="T7" fmla="*/ 0 60000 65536"/>
                  <a:gd name="T8" fmla="*/ 0 60000 65536"/>
                  <a:gd name="T9" fmla="*/ 0 w 21600"/>
                  <a:gd name="T10" fmla="*/ 0 h 20771"/>
                  <a:gd name="T11" fmla="*/ 21600 w 21600"/>
                  <a:gd name="T12" fmla="*/ 20771 h 20771"/>
                </a:gdLst>
                <a:ahLst/>
                <a:cxnLst>
                  <a:cxn ang="T6">
                    <a:pos x="T0" y="T1"/>
                  </a:cxn>
                  <a:cxn ang="T7">
                    <a:pos x="T2" y="T3"/>
                  </a:cxn>
                  <a:cxn ang="T8">
                    <a:pos x="T4" y="T5"/>
                  </a:cxn>
                </a:cxnLst>
                <a:rect l="T9" t="T10" r="T11" b="T12"/>
                <a:pathLst>
                  <a:path w="21600" h="20771" fill="none" extrusionOk="0">
                    <a:moveTo>
                      <a:pt x="15375" y="-1"/>
                    </a:moveTo>
                    <a:cubicBezTo>
                      <a:pt x="19363" y="4042"/>
                      <a:pt x="21600" y="9492"/>
                      <a:pt x="21600" y="15171"/>
                    </a:cubicBezTo>
                    <a:cubicBezTo>
                      <a:pt x="21600" y="17061"/>
                      <a:pt x="21351" y="18944"/>
                      <a:pt x="20861" y="20770"/>
                    </a:cubicBezTo>
                  </a:path>
                  <a:path w="21600" h="20771" stroke="0" extrusionOk="0">
                    <a:moveTo>
                      <a:pt x="15375" y="-1"/>
                    </a:moveTo>
                    <a:cubicBezTo>
                      <a:pt x="19363" y="4042"/>
                      <a:pt x="21600" y="9492"/>
                      <a:pt x="21600" y="15171"/>
                    </a:cubicBezTo>
                    <a:cubicBezTo>
                      <a:pt x="21600" y="17061"/>
                      <a:pt x="21351" y="18944"/>
                      <a:pt x="20861" y="20770"/>
                    </a:cubicBezTo>
                    <a:lnTo>
                      <a:pt x="0" y="15171"/>
                    </a:lnTo>
                    <a:lnTo>
                      <a:pt x="15375" y="-1"/>
                    </a:lnTo>
                    <a:close/>
                  </a:path>
                </a:pathLst>
              </a:custGeom>
              <a:noFill/>
              <a:ln w="63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77" name="Arc 32"/>
              <p:cNvSpPr>
                <a:spLocks/>
              </p:cNvSpPr>
              <p:nvPr/>
            </p:nvSpPr>
            <p:spPr bwMode="auto">
              <a:xfrm rot="9462599">
                <a:off x="8203" y="4925"/>
                <a:ext cx="86" cy="119"/>
              </a:xfrm>
              <a:custGeom>
                <a:avLst/>
                <a:gdLst>
                  <a:gd name="T0" fmla="*/ 0 w 21600"/>
                  <a:gd name="T1" fmla="*/ 0 h 24497"/>
                  <a:gd name="T2" fmla="*/ 0 w 21600"/>
                  <a:gd name="T3" fmla="*/ 0 h 24497"/>
                  <a:gd name="T4" fmla="*/ 0 w 21600"/>
                  <a:gd name="T5" fmla="*/ 0 h 24497"/>
                  <a:gd name="T6" fmla="*/ 0 60000 65536"/>
                  <a:gd name="T7" fmla="*/ 0 60000 65536"/>
                  <a:gd name="T8" fmla="*/ 0 60000 65536"/>
                  <a:gd name="T9" fmla="*/ 0 w 21600"/>
                  <a:gd name="T10" fmla="*/ 0 h 24497"/>
                  <a:gd name="T11" fmla="*/ 21600 w 21600"/>
                  <a:gd name="T12" fmla="*/ 24497 h 24497"/>
                </a:gdLst>
                <a:ahLst/>
                <a:cxnLst>
                  <a:cxn ang="T6">
                    <a:pos x="T0" y="T1"/>
                  </a:cxn>
                  <a:cxn ang="T7">
                    <a:pos x="T2" y="T3"/>
                  </a:cxn>
                  <a:cxn ang="T8">
                    <a:pos x="T4" y="T5"/>
                  </a:cxn>
                </a:cxnLst>
                <a:rect l="T9" t="T10" r="T11" b="T12"/>
                <a:pathLst>
                  <a:path w="21600" h="24497" fill="none" extrusionOk="0">
                    <a:moveTo>
                      <a:pt x="10798" y="0"/>
                    </a:moveTo>
                    <a:cubicBezTo>
                      <a:pt x="17482" y="3858"/>
                      <a:pt x="21600" y="10989"/>
                      <a:pt x="21600" y="18707"/>
                    </a:cubicBezTo>
                    <a:cubicBezTo>
                      <a:pt x="21600" y="20663"/>
                      <a:pt x="21334" y="22611"/>
                      <a:pt x="20809" y="24497"/>
                    </a:cubicBezTo>
                  </a:path>
                  <a:path w="21600" h="24497" stroke="0" extrusionOk="0">
                    <a:moveTo>
                      <a:pt x="10798" y="0"/>
                    </a:moveTo>
                    <a:cubicBezTo>
                      <a:pt x="17482" y="3858"/>
                      <a:pt x="21600" y="10989"/>
                      <a:pt x="21600" y="18707"/>
                    </a:cubicBezTo>
                    <a:cubicBezTo>
                      <a:pt x="21600" y="20663"/>
                      <a:pt x="21334" y="22611"/>
                      <a:pt x="20809" y="24497"/>
                    </a:cubicBezTo>
                    <a:lnTo>
                      <a:pt x="0" y="18707"/>
                    </a:lnTo>
                    <a:lnTo>
                      <a:pt x="10798" y="0"/>
                    </a:lnTo>
                    <a:close/>
                  </a:path>
                </a:pathLst>
              </a:custGeom>
              <a:noFill/>
              <a:ln w="63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78" name="Arc 33"/>
              <p:cNvSpPr>
                <a:spLocks/>
              </p:cNvSpPr>
              <p:nvPr/>
            </p:nvSpPr>
            <p:spPr bwMode="auto">
              <a:xfrm rot="6107752">
                <a:off x="8031" y="4867"/>
                <a:ext cx="138" cy="84"/>
              </a:xfrm>
              <a:custGeom>
                <a:avLst/>
                <a:gdLst>
                  <a:gd name="T0" fmla="*/ 0 w 21600"/>
                  <a:gd name="T1" fmla="*/ 0 h 17239"/>
                  <a:gd name="T2" fmla="*/ 0 w 21600"/>
                  <a:gd name="T3" fmla="*/ 0 h 17239"/>
                  <a:gd name="T4" fmla="*/ 0 w 21600"/>
                  <a:gd name="T5" fmla="*/ 0 h 17239"/>
                  <a:gd name="T6" fmla="*/ 0 60000 65536"/>
                  <a:gd name="T7" fmla="*/ 0 60000 65536"/>
                  <a:gd name="T8" fmla="*/ 0 60000 65536"/>
                  <a:gd name="T9" fmla="*/ 0 w 21600"/>
                  <a:gd name="T10" fmla="*/ 0 h 17239"/>
                  <a:gd name="T11" fmla="*/ 21600 w 21600"/>
                  <a:gd name="T12" fmla="*/ 17239 h 17239"/>
                </a:gdLst>
                <a:ahLst/>
                <a:cxnLst>
                  <a:cxn ang="T6">
                    <a:pos x="T0" y="T1"/>
                  </a:cxn>
                  <a:cxn ang="T7">
                    <a:pos x="T2" y="T3"/>
                  </a:cxn>
                  <a:cxn ang="T8">
                    <a:pos x="T4" y="T5"/>
                  </a:cxn>
                </a:cxnLst>
                <a:rect l="T9" t="T10" r="T11" b="T12"/>
                <a:pathLst>
                  <a:path w="21600" h="17239" fill="none" extrusionOk="0">
                    <a:moveTo>
                      <a:pt x="13014" y="0"/>
                    </a:moveTo>
                    <a:cubicBezTo>
                      <a:pt x="18421" y="4082"/>
                      <a:pt x="21600" y="10464"/>
                      <a:pt x="21600" y="17239"/>
                    </a:cubicBezTo>
                  </a:path>
                  <a:path w="21600" h="17239" stroke="0" extrusionOk="0">
                    <a:moveTo>
                      <a:pt x="13014" y="0"/>
                    </a:moveTo>
                    <a:cubicBezTo>
                      <a:pt x="18421" y="4082"/>
                      <a:pt x="21600" y="10464"/>
                      <a:pt x="21600" y="17239"/>
                    </a:cubicBezTo>
                    <a:lnTo>
                      <a:pt x="0" y="17239"/>
                    </a:lnTo>
                    <a:lnTo>
                      <a:pt x="13014" y="0"/>
                    </a:lnTo>
                    <a:close/>
                  </a:path>
                </a:pathLst>
              </a:cu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79" name="Arc 34"/>
              <p:cNvSpPr>
                <a:spLocks/>
              </p:cNvSpPr>
              <p:nvPr/>
            </p:nvSpPr>
            <p:spPr bwMode="auto">
              <a:xfrm rot="8859651">
                <a:off x="8472" y="4887"/>
                <a:ext cx="86" cy="102"/>
              </a:xfrm>
              <a:custGeom>
                <a:avLst/>
                <a:gdLst>
                  <a:gd name="T0" fmla="*/ 0 w 21600"/>
                  <a:gd name="T1" fmla="*/ 0 h 21135"/>
                  <a:gd name="T2" fmla="*/ 0 w 21600"/>
                  <a:gd name="T3" fmla="*/ 0 h 21135"/>
                  <a:gd name="T4" fmla="*/ 0 w 21600"/>
                  <a:gd name="T5" fmla="*/ 0 h 21135"/>
                  <a:gd name="T6" fmla="*/ 0 60000 65536"/>
                  <a:gd name="T7" fmla="*/ 0 60000 65536"/>
                  <a:gd name="T8" fmla="*/ 0 60000 65536"/>
                  <a:gd name="T9" fmla="*/ 0 w 21600"/>
                  <a:gd name="T10" fmla="*/ 0 h 21135"/>
                  <a:gd name="T11" fmla="*/ 21600 w 21600"/>
                  <a:gd name="T12" fmla="*/ 21135 h 21135"/>
                </a:gdLst>
                <a:ahLst/>
                <a:cxnLst>
                  <a:cxn ang="T6">
                    <a:pos x="T0" y="T1"/>
                  </a:cxn>
                  <a:cxn ang="T7">
                    <a:pos x="T2" y="T3"/>
                  </a:cxn>
                  <a:cxn ang="T8">
                    <a:pos x="T4" y="T5"/>
                  </a:cxn>
                </a:cxnLst>
                <a:rect l="T9" t="T10" r="T11" b="T12"/>
                <a:pathLst>
                  <a:path w="21600" h="21135" fill="none" extrusionOk="0">
                    <a:moveTo>
                      <a:pt x="4457" y="0"/>
                    </a:moveTo>
                    <a:cubicBezTo>
                      <a:pt x="14449" y="2107"/>
                      <a:pt x="21600" y="10923"/>
                      <a:pt x="21600" y="21135"/>
                    </a:cubicBezTo>
                  </a:path>
                  <a:path w="21600" h="21135" stroke="0" extrusionOk="0">
                    <a:moveTo>
                      <a:pt x="4457" y="0"/>
                    </a:moveTo>
                    <a:cubicBezTo>
                      <a:pt x="14449" y="2107"/>
                      <a:pt x="21600" y="10923"/>
                      <a:pt x="21600" y="21135"/>
                    </a:cubicBezTo>
                    <a:lnTo>
                      <a:pt x="0" y="21135"/>
                    </a:lnTo>
                    <a:lnTo>
                      <a:pt x="4457" y="0"/>
                    </a:lnTo>
                    <a:close/>
                  </a:path>
                </a:pathLst>
              </a:custGeom>
              <a:noFill/>
              <a:ln w="127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80" name="Arc 35"/>
              <p:cNvSpPr>
                <a:spLocks/>
              </p:cNvSpPr>
              <p:nvPr/>
            </p:nvSpPr>
            <p:spPr bwMode="auto">
              <a:xfrm rot="5649870">
                <a:off x="8282" y="4945"/>
                <a:ext cx="86" cy="103"/>
              </a:xfrm>
              <a:custGeom>
                <a:avLst/>
                <a:gdLst>
                  <a:gd name="T0" fmla="*/ 0 w 21571"/>
                  <a:gd name="T1" fmla="*/ 0 h 21424"/>
                  <a:gd name="T2" fmla="*/ 0 w 21571"/>
                  <a:gd name="T3" fmla="*/ 0 h 21424"/>
                  <a:gd name="T4" fmla="*/ 0 w 21571"/>
                  <a:gd name="T5" fmla="*/ 0 h 21424"/>
                  <a:gd name="T6" fmla="*/ 0 60000 65536"/>
                  <a:gd name="T7" fmla="*/ 0 60000 65536"/>
                  <a:gd name="T8" fmla="*/ 0 60000 65536"/>
                  <a:gd name="T9" fmla="*/ 0 w 21571"/>
                  <a:gd name="T10" fmla="*/ 0 h 21424"/>
                  <a:gd name="T11" fmla="*/ 21571 w 21571"/>
                  <a:gd name="T12" fmla="*/ 21424 h 21424"/>
                </a:gdLst>
                <a:ahLst/>
                <a:cxnLst>
                  <a:cxn ang="T6">
                    <a:pos x="T0" y="T1"/>
                  </a:cxn>
                  <a:cxn ang="T7">
                    <a:pos x="T2" y="T3"/>
                  </a:cxn>
                  <a:cxn ang="T8">
                    <a:pos x="T4" y="T5"/>
                  </a:cxn>
                </a:cxnLst>
                <a:rect l="T9" t="T10" r="T11" b="T12"/>
                <a:pathLst>
                  <a:path w="21571" h="21424" fill="none" extrusionOk="0">
                    <a:moveTo>
                      <a:pt x="2749" y="-1"/>
                    </a:moveTo>
                    <a:cubicBezTo>
                      <a:pt x="13106" y="1328"/>
                      <a:pt x="21029" y="9876"/>
                      <a:pt x="21570" y="20304"/>
                    </a:cubicBezTo>
                  </a:path>
                  <a:path w="21571" h="21424" stroke="0" extrusionOk="0">
                    <a:moveTo>
                      <a:pt x="2749" y="-1"/>
                    </a:moveTo>
                    <a:cubicBezTo>
                      <a:pt x="13106" y="1328"/>
                      <a:pt x="21029" y="9876"/>
                      <a:pt x="21570" y="20304"/>
                    </a:cubicBezTo>
                    <a:lnTo>
                      <a:pt x="0" y="21424"/>
                    </a:lnTo>
                    <a:lnTo>
                      <a:pt x="2749" y="-1"/>
                    </a:lnTo>
                    <a:close/>
                  </a:path>
                </a:pathLst>
              </a:cu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81" name="Arc 36"/>
              <p:cNvSpPr>
                <a:spLocks/>
              </p:cNvSpPr>
              <p:nvPr/>
            </p:nvSpPr>
            <p:spPr bwMode="auto">
              <a:xfrm rot="3790300">
                <a:off x="8548" y="4816"/>
                <a:ext cx="100" cy="129"/>
              </a:xfrm>
              <a:custGeom>
                <a:avLst/>
                <a:gdLst>
                  <a:gd name="T0" fmla="*/ 0 w 21600"/>
                  <a:gd name="T1" fmla="*/ 0 h 20313"/>
                  <a:gd name="T2" fmla="*/ 0 w 21600"/>
                  <a:gd name="T3" fmla="*/ 0 h 20313"/>
                  <a:gd name="T4" fmla="*/ 0 w 21600"/>
                  <a:gd name="T5" fmla="*/ 0 h 20313"/>
                  <a:gd name="T6" fmla="*/ 0 60000 65536"/>
                  <a:gd name="T7" fmla="*/ 0 60000 65536"/>
                  <a:gd name="T8" fmla="*/ 0 60000 65536"/>
                  <a:gd name="T9" fmla="*/ 0 w 21600"/>
                  <a:gd name="T10" fmla="*/ 0 h 20313"/>
                  <a:gd name="T11" fmla="*/ 21600 w 21600"/>
                  <a:gd name="T12" fmla="*/ 20313 h 20313"/>
                </a:gdLst>
                <a:ahLst/>
                <a:cxnLst>
                  <a:cxn ang="T6">
                    <a:pos x="T0" y="T1"/>
                  </a:cxn>
                  <a:cxn ang="T7">
                    <a:pos x="T2" y="T3"/>
                  </a:cxn>
                  <a:cxn ang="T8">
                    <a:pos x="T4" y="T5"/>
                  </a:cxn>
                </a:cxnLst>
                <a:rect l="T9" t="T10" r="T11" b="T12"/>
                <a:pathLst>
                  <a:path w="21600" h="20313" fill="none" extrusionOk="0">
                    <a:moveTo>
                      <a:pt x="7343" y="-1"/>
                    </a:moveTo>
                    <a:cubicBezTo>
                      <a:pt x="15899" y="3092"/>
                      <a:pt x="21600" y="11215"/>
                      <a:pt x="21600" y="20313"/>
                    </a:cubicBezTo>
                  </a:path>
                  <a:path w="21600" h="20313" stroke="0" extrusionOk="0">
                    <a:moveTo>
                      <a:pt x="7343" y="-1"/>
                    </a:moveTo>
                    <a:cubicBezTo>
                      <a:pt x="15899" y="3092"/>
                      <a:pt x="21600" y="11215"/>
                      <a:pt x="21600" y="20313"/>
                    </a:cubicBezTo>
                    <a:lnTo>
                      <a:pt x="0" y="20313"/>
                    </a:lnTo>
                    <a:lnTo>
                      <a:pt x="7343" y="-1"/>
                    </a:ln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82" name="Line 37"/>
              <p:cNvSpPr>
                <a:spLocks noChangeShapeType="1"/>
              </p:cNvSpPr>
              <p:nvPr/>
            </p:nvSpPr>
            <p:spPr bwMode="auto">
              <a:xfrm>
                <a:off x="8306" y="4546"/>
                <a:ext cx="259" cy="1"/>
              </a:xfrm>
              <a:prstGeom prst="line">
                <a:avLst/>
              </a:prstGeom>
              <a:noFill/>
              <a:ln w="6350" cap="rnd">
                <a:solidFill>
                  <a:srgbClr val="000000"/>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45283" name="Line 38"/>
              <p:cNvSpPr>
                <a:spLocks noChangeShapeType="1"/>
              </p:cNvSpPr>
              <p:nvPr/>
            </p:nvSpPr>
            <p:spPr bwMode="auto">
              <a:xfrm flipV="1">
                <a:off x="8302" y="4246"/>
                <a:ext cx="1" cy="300"/>
              </a:xfrm>
              <a:prstGeom prst="line">
                <a:avLst/>
              </a:prstGeom>
              <a:noFill/>
              <a:ln w="6350" cap="rnd">
                <a:solidFill>
                  <a:srgbClr val="000000"/>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en-US"/>
              </a:p>
            </p:txBody>
          </p:sp>
        </p:grpSp>
        <p:grpSp>
          <p:nvGrpSpPr>
            <p:cNvPr id="45067" name="Group 39"/>
            <p:cNvGrpSpPr>
              <a:grpSpLocks/>
            </p:cNvGrpSpPr>
            <p:nvPr/>
          </p:nvGrpSpPr>
          <p:grpSpPr bwMode="auto">
            <a:xfrm>
              <a:off x="1876" y="641"/>
              <a:ext cx="678" cy="782"/>
              <a:chOff x="7937" y="3687"/>
              <a:chExt cx="1261" cy="1454"/>
            </a:xfrm>
          </p:grpSpPr>
          <p:sp>
            <p:nvSpPr>
              <p:cNvPr id="45217" name="Oval 40"/>
              <p:cNvSpPr>
                <a:spLocks noChangeArrowheads="1"/>
              </p:cNvSpPr>
              <p:nvPr/>
            </p:nvSpPr>
            <p:spPr bwMode="auto">
              <a:xfrm>
                <a:off x="7952" y="3983"/>
                <a:ext cx="1040" cy="105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218" name="Line 41"/>
              <p:cNvSpPr>
                <a:spLocks noChangeShapeType="1"/>
              </p:cNvSpPr>
              <p:nvPr/>
            </p:nvSpPr>
            <p:spPr bwMode="auto">
              <a:xfrm flipH="1">
                <a:off x="8176" y="3833"/>
                <a:ext cx="169" cy="1022"/>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219" name="Line 42"/>
              <p:cNvSpPr>
                <a:spLocks noChangeShapeType="1"/>
              </p:cNvSpPr>
              <p:nvPr/>
            </p:nvSpPr>
            <p:spPr bwMode="auto">
              <a:xfrm flipH="1">
                <a:off x="8313" y="4258"/>
                <a:ext cx="779" cy="6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220" name="Oval 43"/>
              <p:cNvSpPr>
                <a:spLocks noChangeArrowheads="1"/>
              </p:cNvSpPr>
              <p:nvPr/>
            </p:nvSpPr>
            <p:spPr bwMode="auto">
              <a:xfrm>
                <a:off x="8277" y="3972"/>
                <a:ext cx="80" cy="71"/>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221" name="Oval 44"/>
              <p:cNvSpPr>
                <a:spLocks noChangeArrowheads="1"/>
              </p:cNvSpPr>
              <p:nvPr/>
            </p:nvSpPr>
            <p:spPr bwMode="auto">
              <a:xfrm>
                <a:off x="8937" y="4327"/>
                <a:ext cx="80" cy="71"/>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222" name="Line 45"/>
              <p:cNvSpPr>
                <a:spLocks noChangeShapeType="1"/>
              </p:cNvSpPr>
              <p:nvPr/>
            </p:nvSpPr>
            <p:spPr bwMode="auto">
              <a:xfrm>
                <a:off x="8017" y="3973"/>
                <a:ext cx="531" cy="955"/>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223" name="Line 46"/>
              <p:cNvSpPr>
                <a:spLocks noChangeShapeType="1"/>
              </p:cNvSpPr>
              <p:nvPr/>
            </p:nvSpPr>
            <p:spPr bwMode="auto">
              <a:xfrm flipH="1">
                <a:off x="8671" y="3963"/>
                <a:ext cx="224" cy="9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224" name="Line 47"/>
              <p:cNvSpPr>
                <a:spLocks noChangeShapeType="1"/>
              </p:cNvSpPr>
              <p:nvPr/>
            </p:nvSpPr>
            <p:spPr bwMode="auto">
              <a:xfrm>
                <a:off x="8172" y="3873"/>
                <a:ext cx="208" cy="1076"/>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225" name="Line 48"/>
              <p:cNvSpPr>
                <a:spLocks noChangeShapeType="1"/>
              </p:cNvSpPr>
              <p:nvPr/>
            </p:nvSpPr>
            <p:spPr bwMode="auto">
              <a:xfrm flipH="1">
                <a:off x="8475" y="4128"/>
                <a:ext cx="552" cy="83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5226" name="Group 49"/>
              <p:cNvGrpSpPr>
                <a:grpSpLocks/>
              </p:cNvGrpSpPr>
              <p:nvPr/>
            </p:nvGrpSpPr>
            <p:grpSpPr bwMode="auto">
              <a:xfrm rot="8196472">
                <a:off x="7978" y="3687"/>
                <a:ext cx="315" cy="261"/>
                <a:chOff x="8668" y="1766"/>
                <a:chExt cx="272" cy="218"/>
              </a:xfrm>
            </p:grpSpPr>
            <p:sp>
              <p:nvSpPr>
                <p:cNvPr id="45254" name="Arc 50"/>
                <p:cNvSpPr>
                  <a:spLocks/>
                </p:cNvSpPr>
                <p:nvPr/>
              </p:nvSpPr>
              <p:spPr bwMode="auto">
                <a:xfrm rot="8658589">
                  <a:off x="8742" y="1772"/>
                  <a:ext cx="198"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55" name="Line 51"/>
                <p:cNvSpPr>
                  <a:spLocks noChangeShapeType="1"/>
                </p:cNvSpPr>
                <p:nvPr/>
              </p:nvSpPr>
              <p:spPr bwMode="auto">
                <a:xfrm rot="2820352" flipH="1" flipV="1">
                  <a:off x="8631" y="1803"/>
                  <a:ext cx="89" cy="15"/>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45227" name="Text Box 52"/>
              <p:cNvSpPr txBox="1">
                <a:spLocks noChangeArrowheads="1"/>
              </p:cNvSpPr>
              <p:nvPr/>
            </p:nvSpPr>
            <p:spPr bwMode="auto">
              <a:xfrm>
                <a:off x="7937" y="394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45228" name="Text Box 53"/>
              <p:cNvSpPr txBox="1">
                <a:spLocks noChangeArrowheads="1"/>
              </p:cNvSpPr>
              <p:nvPr/>
            </p:nvSpPr>
            <p:spPr bwMode="auto">
              <a:xfrm>
                <a:off x="8392" y="4820"/>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229" name="Text Box 54"/>
              <p:cNvSpPr txBox="1">
                <a:spLocks noChangeArrowheads="1"/>
              </p:cNvSpPr>
              <p:nvPr/>
            </p:nvSpPr>
            <p:spPr bwMode="auto">
              <a:xfrm>
                <a:off x="8247" y="378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45230" name="Text Box 55"/>
              <p:cNvSpPr txBox="1">
                <a:spLocks noChangeArrowheads="1"/>
              </p:cNvSpPr>
              <p:nvPr/>
            </p:nvSpPr>
            <p:spPr bwMode="auto">
              <a:xfrm>
                <a:off x="8897" y="398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45231" name="Text Box 56"/>
              <p:cNvSpPr txBox="1">
                <a:spLocks noChangeArrowheads="1"/>
              </p:cNvSpPr>
              <p:nvPr/>
            </p:nvSpPr>
            <p:spPr bwMode="auto">
              <a:xfrm>
                <a:off x="8977" y="4138"/>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2</a:t>
                </a:r>
                <a:endParaRPr lang="en-US" altLang="en-US" sz="1800"/>
              </a:p>
            </p:txBody>
          </p:sp>
          <p:sp>
            <p:nvSpPr>
              <p:cNvPr id="45232" name="Text Box 57"/>
              <p:cNvSpPr txBox="1">
                <a:spLocks noChangeArrowheads="1"/>
              </p:cNvSpPr>
              <p:nvPr/>
            </p:nvSpPr>
            <p:spPr bwMode="auto">
              <a:xfrm>
                <a:off x="9037" y="431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45233" name="Oval 58"/>
              <p:cNvSpPr>
                <a:spLocks noChangeArrowheads="1"/>
              </p:cNvSpPr>
              <p:nvPr/>
            </p:nvSpPr>
            <p:spPr bwMode="auto">
              <a:xfrm>
                <a:off x="8167" y="4027"/>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234" name="Oval 59"/>
              <p:cNvSpPr>
                <a:spLocks noChangeArrowheads="1"/>
              </p:cNvSpPr>
              <p:nvPr/>
            </p:nvSpPr>
            <p:spPr bwMode="auto">
              <a:xfrm>
                <a:off x="8057" y="4107"/>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235" name="Oval 60"/>
              <p:cNvSpPr>
                <a:spLocks noChangeArrowheads="1"/>
              </p:cNvSpPr>
              <p:nvPr/>
            </p:nvSpPr>
            <p:spPr bwMode="auto">
              <a:xfrm>
                <a:off x="8812" y="4112"/>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236" name="Oval 61"/>
              <p:cNvSpPr>
                <a:spLocks noChangeArrowheads="1"/>
              </p:cNvSpPr>
              <p:nvPr/>
            </p:nvSpPr>
            <p:spPr bwMode="auto">
              <a:xfrm>
                <a:off x="8892" y="4217"/>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45237" name="Group 62"/>
              <p:cNvGrpSpPr>
                <a:grpSpLocks/>
              </p:cNvGrpSpPr>
              <p:nvPr/>
            </p:nvGrpSpPr>
            <p:grpSpPr bwMode="auto">
              <a:xfrm rot="-9529391">
                <a:off x="8883" y="3907"/>
                <a:ext cx="315" cy="261"/>
                <a:chOff x="8668" y="1766"/>
                <a:chExt cx="272" cy="218"/>
              </a:xfrm>
            </p:grpSpPr>
            <p:sp>
              <p:nvSpPr>
                <p:cNvPr id="45252" name="Arc 63"/>
                <p:cNvSpPr>
                  <a:spLocks/>
                </p:cNvSpPr>
                <p:nvPr/>
              </p:nvSpPr>
              <p:spPr bwMode="auto">
                <a:xfrm rot="8658589">
                  <a:off x="8742" y="1772"/>
                  <a:ext cx="198"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53" name="Line 64"/>
                <p:cNvSpPr>
                  <a:spLocks noChangeShapeType="1"/>
                </p:cNvSpPr>
                <p:nvPr/>
              </p:nvSpPr>
              <p:spPr bwMode="auto">
                <a:xfrm rot="2820352" flipH="1" flipV="1">
                  <a:off x="8631" y="1803"/>
                  <a:ext cx="89" cy="15"/>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45238" name="Text Box 65"/>
              <p:cNvSpPr txBox="1">
                <a:spLocks noChangeArrowheads="1"/>
              </p:cNvSpPr>
              <p:nvPr/>
            </p:nvSpPr>
            <p:spPr bwMode="auto">
              <a:xfrm>
                <a:off x="8580" y="480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45239" name="Text Box 66"/>
              <p:cNvSpPr txBox="1">
                <a:spLocks noChangeArrowheads="1"/>
              </p:cNvSpPr>
              <p:nvPr/>
            </p:nvSpPr>
            <p:spPr bwMode="auto">
              <a:xfrm>
                <a:off x="8092" y="471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45240" name="Text Box 67"/>
              <p:cNvSpPr txBox="1">
                <a:spLocks noChangeArrowheads="1"/>
              </p:cNvSpPr>
              <p:nvPr/>
            </p:nvSpPr>
            <p:spPr bwMode="auto">
              <a:xfrm>
                <a:off x="8077" y="3848"/>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45241" name="Group 68"/>
              <p:cNvGrpSpPr>
                <a:grpSpLocks/>
              </p:cNvGrpSpPr>
              <p:nvPr/>
            </p:nvGrpSpPr>
            <p:grpSpPr bwMode="auto">
              <a:xfrm rot="-647510">
                <a:off x="8085" y="4704"/>
                <a:ext cx="609" cy="437"/>
                <a:chOff x="9343" y="2936"/>
                <a:chExt cx="609" cy="437"/>
              </a:xfrm>
            </p:grpSpPr>
            <p:sp>
              <p:nvSpPr>
                <p:cNvPr id="45250" name="Arc 69"/>
                <p:cNvSpPr>
                  <a:spLocks/>
                </p:cNvSpPr>
                <p:nvPr/>
              </p:nvSpPr>
              <p:spPr bwMode="auto">
                <a:xfrm rot="8140107">
                  <a:off x="9461" y="2936"/>
                  <a:ext cx="491" cy="437"/>
                </a:xfrm>
                <a:custGeom>
                  <a:avLst/>
                  <a:gdLst>
                    <a:gd name="T0" fmla="*/ 0 w 21600"/>
                    <a:gd name="T1" fmla="*/ 0 h 16812"/>
                    <a:gd name="T2" fmla="*/ 0 w 21600"/>
                    <a:gd name="T3" fmla="*/ 0 h 16812"/>
                    <a:gd name="T4" fmla="*/ 0 w 21600"/>
                    <a:gd name="T5" fmla="*/ 0 h 16812"/>
                    <a:gd name="T6" fmla="*/ 0 60000 65536"/>
                    <a:gd name="T7" fmla="*/ 0 60000 65536"/>
                    <a:gd name="T8" fmla="*/ 0 60000 65536"/>
                    <a:gd name="T9" fmla="*/ 0 w 21600"/>
                    <a:gd name="T10" fmla="*/ 0 h 16812"/>
                    <a:gd name="T11" fmla="*/ 21600 w 21600"/>
                    <a:gd name="T12" fmla="*/ 16812 h 16812"/>
                  </a:gdLst>
                  <a:ahLst/>
                  <a:cxnLst>
                    <a:cxn ang="T6">
                      <a:pos x="T0" y="T1"/>
                    </a:cxn>
                    <a:cxn ang="T7">
                      <a:pos x="T2" y="T3"/>
                    </a:cxn>
                    <a:cxn ang="T8">
                      <a:pos x="T4" y="T5"/>
                    </a:cxn>
                  </a:cxnLst>
                  <a:rect l="T9" t="T10" r="T11" b="T12"/>
                  <a:pathLst>
                    <a:path w="21600" h="16812" fill="none" extrusionOk="0">
                      <a:moveTo>
                        <a:pt x="13561" y="0"/>
                      </a:moveTo>
                      <a:cubicBezTo>
                        <a:pt x="18645" y="4100"/>
                        <a:pt x="21600" y="10281"/>
                        <a:pt x="21600" y="16812"/>
                      </a:cubicBezTo>
                    </a:path>
                    <a:path w="21600" h="16812" stroke="0" extrusionOk="0">
                      <a:moveTo>
                        <a:pt x="13561" y="0"/>
                      </a:moveTo>
                      <a:cubicBezTo>
                        <a:pt x="18645" y="4100"/>
                        <a:pt x="21600" y="10281"/>
                        <a:pt x="21600" y="16812"/>
                      </a:cubicBezTo>
                      <a:lnTo>
                        <a:pt x="0" y="16812"/>
                      </a:lnTo>
                      <a:lnTo>
                        <a:pt x="1356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51" name="Line 70"/>
                <p:cNvSpPr>
                  <a:spLocks noChangeShapeType="1"/>
                </p:cNvSpPr>
                <p:nvPr/>
              </p:nvSpPr>
              <p:spPr bwMode="auto">
                <a:xfrm rot="3002440" flipH="1" flipV="1">
                  <a:off x="9303" y="3122"/>
                  <a:ext cx="93" cy="14"/>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45242" name="Arc 71"/>
              <p:cNvSpPr>
                <a:spLocks/>
              </p:cNvSpPr>
              <p:nvPr/>
            </p:nvSpPr>
            <p:spPr bwMode="auto">
              <a:xfrm rot="9018282">
                <a:off x="8563" y="4897"/>
                <a:ext cx="86" cy="100"/>
              </a:xfrm>
              <a:custGeom>
                <a:avLst/>
                <a:gdLst>
                  <a:gd name="T0" fmla="*/ 0 w 21600"/>
                  <a:gd name="T1" fmla="*/ 0 h 20771"/>
                  <a:gd name="T2" fmla="*/ 0 w 21600"/>
                  <a:gd name="T3" fmla="*/ 0 h 20771"/>
                  <a:gd name="T4" fmla="*/ 0 w 21600"/>
                  <a:gd name="T5" fmla="*/ 0 h 20771"/>
                  <a:gd name="T6" fmla="*/ 0 60000 65536"/>
                  <a:gd name="T7" fmla="*/ 0 60000 65536"/>
                  <a:gd name="T8" fmla="*/ 0 60000 65536"/>
                  <a:gd name="T9" fmla="*/ 0 w 21600"/>
                  <a:gd name="T10" fmla="*/ 0 h 20771"/>
                  <a:gd name="T11" fmla="*/ 21600 w 21600"/>
                  <a:gd name="T12" fmla="*/ 20771 h 20771"/>
                </a:gdLst>
                <a:ahLst/>
                <a:cxnLst>
                  <a:cxn ang="T6">
                    <a:pos x="T0" y="T1"/>
                  </a:cxn>
                  <a:cxn ang="T7">
                    <a:pos x="T2" y="T3"/>
                  </a:cxn>
                  <a:cxn ang="T8">
                    <a:pos x="T4" y="T5"/>
                  </a:cxn>
                </a:cxnLst>
                <a:rect l="T9" t="T10" r="T11" b="T12"/>
                <a:pathLst>
                  <a:path w="21600" h="20771" fill="none" extrusionOk="0">
                    <a:moveTo>
                      <a:pt x="15375" y="-1"/>
                    </a:moveTo>
                    <a:cubicBezTo>
                      <a:pt x="19363" y="4042"/>
                      <a:pt x="21600" y="9492"/>
                      <a:pt x="21600" y="15171"/>
                    </a:cubicBezTo>
                    <a:cubicBezTo>
                      <a:pt x="21600" y="17061"/>
                      <a:pt x="21351" y="18944"/>
                      <a:pt x="20861" y="20770"/>
                    </a:cubicBezTo>
                  </a:path>
                  <a:path w="21600" h="20771" stroke="0" extrusionOk="0">
                    <a:moveTo>
                      <a:pt x="15375" y="-1"/>
                    </a:moveTo>
                    <a:cubicBezTo>
                      <a:pt x="19363" y="4042"/>
                      <a:pt x="21600" y="9492"/>
                      <a:pt x="21600" y="15171"/>
                    </a:cubicBezTo>
                    <a:cubicBezTo>
                      <a:pt x="21600" y="17061"/>
                      <a:pt x="21351" y="18944"/>
                      <a:pt x="20861" y="20770"/>
                    </a:cubicBezTo>
                    <a:lnTo>
                      <a:pt x="0" y="15171"/>
                    </a:lnTo>
                    <a:lnTo>
                      <a:pt x="15375" y="-1"/>
                    </a:lnTo>
                    <a:close/>
                  </a:path>
                </a:pathLst>
              </a:custGeom>
              <a:noFill/>
              <a:ln w="63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43" name="Arc 72"/>
              <p:cNvSpPr>
                <a:spLocks/>
              </p:cNvSpPr>
              <p:nvPr/>
            </p:nvSpPr>
            <p:spPr bwMode="auto">
              <a:xfrm rot="10524624">
                <a:off x="8381" y="4924"/>
                <a:ext cx="71" cy="101"/>
              </a:xfrm>
              <a:custGeom>
                <a:avLst/>
                <a:gdLst>
                  <a:gd name="T0" fmla="*/ 0 w 21600"/>
                  <a:gd name="T1" fmla="*/ 0 h 20837"/>
                  <a:gd name="T2" fmla="*/ 0 w 21600"/>
                  <a:gd name="T3" fmla="*/ 0 h 20837"/>
                  <a:gd name="T4" fmla="*/ 0 w 21600"/>
                  <a:gd name="T5" fmla="*/ 0 h 20837"/>
                  <a:gd name="T6" fmla="*/ 0 60000 65536"/>
                  <a:gd name="T7" fmla="*/ 0 60000 65536"/>
                  <a:gd name="T8" fmla="*/ 0 60000 65536"/>
                  <a:gd name="T9" fmla="*/ 0 w 21600"/>
                  <a:gd name="T10" fmla="*/ 0 h 20837"/>
                  <a:gd name="T11" fmla="*/ 21600 w 21600"/>
                  <a:gd name="T12" fmla="*/ 20837 h 20837"/>
                </a:gdLst>
                <a:ahLst/>
                <a:cxnLst>
                  <a:cxn ang="T6">
                    <a:pos x="T0" y="T1"/>
                  </a:cxn>
                  <a:cxn ang="T7">
                    <a:pos x="T2" y="T3"/>
                  </a:cxn>
                  <a:cxn ang="T8">
                    <a:pos x="T4" y="T5"/>
                  </a:cxn>
                </a:cxnLst>
                <a:rect l="T9" t="T10" r="T11" b="T12"/>
                <a:pathLst>
                  <a:path w="21600" h="20837" fill="none" extrusionOk="0">
                    <a:moveTo>
                      <a:pt x="10798" y="0"/>
                    </a:moveTo>
                    <a:cubicBezTo>
                      <a:pt x="17482" y="3858"/>
                      <a:pt x="21600" y="10989"/>
                      <a:pt x="21600" y="18707"/>
                    </a:cubicBezTo>
                    <a:cubicBezTo>
                      <a:pt x="21600" y="19418"/>
                      <a:pt x="21564" y="20129"/>
                      <a:pt x="21494" y="20836"/>
                    </a:cubicBezTo>
                  </a:path>
                  <a:path w="21600" h="20837" stroke="0" extrusionOk="0">
                    <a:moveTo>
                      <a:pt x="10798" y="0"/>
                    </a:moveTo>
                    <a:cubicBezTo>
                      <a:pt x="17482" y="3858"/>
                      <a:pt x="21600" y="10989"/>
                      <a:pt x="21600" y="18707"/>
                    </a:cubicBezTo>
                    <a:cubicBezTo>
                      <a:pt x="21600" y="19418"/>
                      <a:pt x="21564" y="20129"/>
                      <a:pt x="21494" y="20836"/>
                    </a:cubicBezTo>
                    <a:lnTo>
                      <a:pt x="0" y="18707"/>
                    </a:lnTo>
                    <a:lnTo>
                      <a:pt x="10798" y="0"/>
                    </a:lnTo>
                    <a:close/>
                  </a:path>
                </a:pathLst>
              </a:custGeom>
              <a:noFill/>
              <a:ln w="63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44" name="Arc 73"/>
              <p:cNvSpPr>
                <a:spLocks/>
              </p:cNvSpPr>
              <p:nvPr/>
            </p:nvSpPr>
            <p:spPr bwMode="auto">
              <a:xfrm rot="4345320">
                <a:off x="8557" y="4882"/>
                <a:ext cx="138" cy="84"/>
              </a:xfrm>
              <a:custGeom>
                <a:avLst/>
                <a:gdLst>
                  <a:gd name="T0" fmla="*/ 0 w 21600"/>
                  <a:gd name="T1" fmla="*/ 0 h 17239"/>
                  <a:gd name="T2" fmla="*/ 0 w 21600"/>
                  <a:gd name="T3" fmla="*/ 0 h 17239"/>
                  <a:gd name="T4" fmla="*/ 0 w 21600"/>
                  <a:gd name="T5" fmla="*/ 0 h 17239"/>
                  <a:gd name="T6" fmla="*/ 0 60000 65536"/>
                  <a:gd name="T7" fmla="*/ 0 60000 65536"/>
                  <a:gd name="T8" fmla="*/ 0 60000 65536"/>
                  <a:gd name="T9" fmla="*/ 0 w 21600"/>
                  <a:gd name="T10" fmla="*/ 0 h 17239"/>
                  <a:gd name="T11" fmla="*/ 21600 w 21600"/>
                  <a:gd name="T12" fmla="*/ 17239 h 17239"/>
                </a:gdLst>
                <a:ahLst/>
                <a:cxnLst>
                  <a:cxn ang="T6">
                    <a:pos x="T0" y="T1"/>
                  </a:cxn>
                  <a:cxn ang="T7">
                    <a:pos x="T2" y="T3"/>
                  </a:cxn>
                  <a:cxn ang="T8">
                    <a:pos x="T4" y="T5"/>
                  </a:cxn>
                </a:cxnLst>
                <a:rect l="T9" t="T10" r="T11" b="T12"/>
                <a:pathLst>
                  <a:path w="21600" h="17239" fill="none" extrusionOk="0">
                    <a:moveTo>
                      <a:pt x="13014" y="0"/>
                    </a:moveTo>
                    <a:cubicBezTo>
                      <a:pt x="18421" y="4082"/>
                      <a:pt x="21600" y="10464"/>
                      <a:pt x="21600" y="17239"/>
                    </a:cubicBezTo>
                  </a:path>
                  <a:path w="21600" h="17239" stroke="0" extrusionOk="0">
                    <a:moveTo>
                      <a:pt x="13014" y="0"/>
                    </a:moveTo>
                    <a:cubicBezTo>
                      <a:pt x="18421" y="4082"/>
                      <a:pt x="21600" y="10464"/>
                      <a:pt x="21600" y="17239"/>
                    </a:cubicBezTo>
                    <a:lnTo>
                      <a:pt x="0" y="17239"/>
                    </a:lnTo>
                    <a:lnTo>
                      <a:pt x="13014" y="0"/>
                    </a:lnTo>
                    <a:close/>
                  </a:path>
                </a:pathLst>
              </a:cu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45" name="Arc 74"/>
              <p:cNvSpPr>
                <a:spLocks/>
              </p:cNvSpPr>
              <p:nvPr/>
            </p:nvSpPr>
            <p:spPr bwMode="auto">
              <a:xfrm rot="-9417799">
                <a:off x="8163" y="4835"/>
                <a:ext cx="86" cy="102"/>
              </a:xfrm>
              <a:custGeom>
                <a:avLst/>
                <a:gdLst>
                  <a:gd name="T0" fmla="*/ 0 w 21600"/>
                  <a:gd name="T1" fmla="*/ 0 h 21135"/>
                  <a:gd name="T2" fmla="*/ 0 w 21600"/>
                  <a:gd name="T3" fmla="*/ 0 h 21135"/>
                  <a:gd name="T4" fmla="*/ 0 w 21600"/>
                  <a:gd name="T5" fmla="*/ 0 h 21135"/>
                  <a:gd name="T6" fmla="*/ 0 60000 65536"/>
                  <a:gd name="T7" fmla="*/ 0 60000 65536"/>
                  <a:gd name="T8" fmla="*/ 0 60000 65536"/>
                  <a:gd name="T9" fmla="*/ 0 w 21600"/>
                  <a:gd name="T10" fmla="*/ 0 h 21135"/>
                  <a:gd name="T11" fmla="*/ 21600 w 21600"/>
                  <a:gd name="T12" fmla="*/ 21135 h 21135"/>
                </a:gdLst>
                <a:ahLst/>
                <a:cxnLst>
                  <a:cxn ang="T6">
                    <a:pos x="T0" y="T1"/>
                  </a:cxn>
                  <a:cxn ang="T7">
                    <a:pos x="T2" y="T3"/>
                  </a:cxn>
                  <a:cxn ang="T8">
                    <a:pos x="T4" y="T5"/>
                  </a:cxn>
                </a:cxnLst>
                <a:rect l="T9" t="T10" r="T11" b="T12"/>
                <a:pathLst>
                  <a:path w="21600" h="21135" fill="none" extrusionOk="0">
                    <a:moveTo>
                      <a:pt x="4457" y="0"/>
                    </a:moveTo>
                    <a:cubicBezTo>
                      <a:pt x="14449" y="2107"/>
                      <a:pt x="21600" y="10923"/>
                      <a:pt x="21600" y="21135"/>
                    </a:cubicBezTo>
                  </a:path>
                  <a:path w="21600" h="21135" stroke="0" extrusionOk="0">
                    <a:moveTo>
                      <a:pt x="4457" y="0"/>
                    </a:moveTo>
                    <a:cubicBezTo>
                      <a:pt x="14449" y="2107"/>
                      <a:pt x="21600" y="10923"/>
                      <a:pt x="21600" y="21135"/>
                    </a:cubicBezTo>
                    <a:lnTo>
                      <a:pt x="0" y="21135"/>
                    </a:lnTo>
                    <a:lnTo>
                      <a:pt x="4457" y="0"/>
                    </a:lnTo>
                    <a:close/>
                  </a:path>
                </a:pathLst>
              </a:custGeom>
              <a:noFill/>
              <a:ln w="127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46" name="Arc 75"/>
              <p:cNvSpPr>
                <a:spLocks/>
              </p:cNvSpPr>
              <p:nvPr/>
            </p:nvSpPr>
            <p:spPr bwMode="auto">
              <a:xfrm rot="6127030">
                <a:off x="8383" y="4930"/>
                <a:ext cx="72" cy="103"/>
              </a:xfrm>
              <a:custGeom>
                <a:avLst/>
                <a:gdLst>
                  <a:gd name="T0" fmla="*/ 0 w 18175"/>
                  <a:gd name="T1" fmla="*/ 0 h 21424"/>
                  <a:gd name="T2" fmla="*/ 0 w 18175"/>
                  <a:gd name="T3" fmla="*/ 0 h 21424"/>
                  <a:gd name="T4" fmla="*/ 0 w 18175"/>
                  <a:gd name="T5" fmla="*/ 0 h 21424"/>
                  <a:gd name="T6" fmla="*/ 0 60000 65536"/>
                  <a:gd name="T7" fmla="*/ 0 60000 65536"/>
                  <a:gd name="T8" fmla="*/ 0 60000 65536"/>
                  <a:gd name="T9" fmla="*/ 0 w 18175"/>
                  <a:gd name="T10" fmla="*/ 0 h 21424"/>
                  <a:gd name="T11" fmla="*/ 18175 w 18175"/>
                  <a:gd name="T12" fmla="*/ 21424 h 21424"/>
                </a:gdLst>
                <a:ahLst/>
                <a:cxnLst>
                  <a:cxn ang="T6">
                    <a:pos x="T0" y="T1"/>
                  </a:cxn>
                  <a:cxn ang="T7">
                    <a:pos x="T2" y="T3"/>
                  </a:cxn>
                  <a:cxn ang="T8">
                    <a:pos x="T4" y="T5"/>
                  </a:cxn>
                </a:cxnLst>
                <a:rect l="T9" t="T10" r="T11" b="T12"/>
                <a:pathLst>
                  <a:path w="18175" h="21424" fill="none" extrusionOk="0">
                    <a:moveTo>
                      <a:pt x="2749" y="-1"/>
                    </a:moveTo>
                    <a:cubicBezTo>
                      <a:pt x="9079" y="811"/>
                      <a:pt x="14726" y="4381"/>
                      <a:pt x="18174" y="9752"/>
                    </a:cubicBezTo>
                  </a:path>
                  <a:path w="18175" h="21424" stroke="0" extrusionOk="0">
                    <a:moveTo>
                      <a:pt x="2749" y="-1"/>
                    </a:moveTo>
                    <a:cubicBezTo>
                      <a:pt x="9079" y="811"/>
                      <a:pt x="14726" y="4381"/>
                      <a:pt x="18174" y="9752"/>
                    </a:cubicBezTo>
                    <a:lnTo>
                      <a:pt x="0" y="21424"/>
                    </a:lnTo>
                    <a:lnTo>
                      <a:pt x="2749" y="-1"/>
                    </a:lnTo>
                    <a:close/>
                  </a:path>
                </a:pathLst>
              </a:cu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47" name="Arc 76"/>
              <p:cNvSpPr>
                <a:spLocks/>
              </p:cNvSpPr>
              <p:nvPr/>
            </p:nvSpPr>
            <p:spPr bwMode="auto">
              <a:xfrm rot="5071401">
                <a:off x="8209" y="4851"/>
                <a:ext cx="100" cy="110"/>
              </a:xfrm>
              <a:custGeom>
                <a:avLst/>
                <a:gdLst>
                  <a:gd name="T0" fmla="*/ 0 w 21600"/>
                  <a:gd name="T1" fmla="*/ 0 h 17306"/>
                  <a:gd name="T2" fmla="*/ 0 w 21600"/>
                  <a:gd name="T3" fmla="*/ 0 h 17306"/>
                  <a:gd name="T4" fmla="*/ 0 w 21600"/>
                  <a:gd name="T5" fmla="*/ 0 h 17306"/>
                  <a:gd name="T6" fmla="*/ 0 60000 65536"/>
                  <a:gd name="T7" fmla="*/ 0 60000 65536"/>
                  <a:gd name="T8" fmla="*/ 0 60000 65536"/>
                  <a:gd name="T9" fmla="*/ 0 w 21600"/>
                  <a:gd name="T10" fmla="*/ 0 h 17306"/>
                  <a:gd name="T11" fmla="*/ 21600 w 21600"/>
                  <a:gd name="T12" fmla="*/ 17306 h 17306"/>
                </a:gdLst>
                <a:ahLst/>
                <a:cxnLst>
                  <a:cxn ang="T6">
                    <a:pos x="T0" y="T1"/>
                  </a:cxn>
                  <a:cxn ang="T7">
                    <a:pos x="T2" y="T3"/>
                  </a:cxn>
                  <a:cxn ang="T8">
                    <a:pos x="T4" y="T5"/>
                  </a:cxn>
                </a:cxnLst>
                <a:rect l="T9" t="T10" r="T11" b="T12"/>
                <a:pathLst>
                  <a:path w="21600" h="17306" fill="none" extrusionOk="0">
                    <a:moveTo>
                      <a:pt x="12925" y="0"/>
                    </a:moveTo>
                    <a:cubicBezTo>
                      <a:pt x="18384" y="4077"/>
                      <a:pt x="21600" y="10492"/>
                      <a:pt x="21600" y="17306"/>
                    </a:cubicBezTo>
                  </a:path>
                  <a:path w="21600" h="17306" stroke="0" extrusionOk="0">
                    <a:moveTo>
                      <a:pt x="12925" y="0"/>
                    </a:moveTo>
                    <a:cubicBezTo>
                      <a:pt x="18384" y="4077"/>
                      <a:pt x="21600" y="10492"/>
                      <a:pt x="21600" y="17306"/>
                    </a:cubicBezTo>
                    <a:lnTo>
                      <a:pt x="0" y="17306"/>
                    </a:lnTo>
                    <a:lnTo>
                      <a:pt x="12925" y="0"/>
                    </a:ln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48" name="Line 77"/>
              <p:cNvSpPr>
                <a:spLocks noChangeShapeType="1"/>
              </p:cNvSpPr>
              <p:nvPr/>
            </p:nvSpPr>
            <p:spPr bwMode="auto">
              <a:xfrm>
                <a:off x="8486" y="4530"/>
                <a:ext cx="252" cy="131"/>
              </a:xfrm>
              <a:prstGeom prst="line">
                <a:avLst/>
              </a:prstGeom>
              <a:noFill/>
              <a:ln w="6350" cap="rnd">
                <a:solidFill>
                  <a:srgbClr val="000000"/>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45249" name="Line 78"/>
              <p:cNvSpPr>
                <a:spLocks noChangeShapeType="1"/>
              </p:cNvSpPr>
              <p:nvPr/>
            </p:nvSpPr>
            <p:spPr bwMode="auto">
              <a:xfrm flipV="1">
                <a:off x="8486" y="4294"/>
                <a:ext cx="117" cy="232"/>
              </a:xfrm>
              <a:prstGeom prst="line">
                <a:avLst/>
              </a:prstGeom>
              <a:noFill/>
              <a:ln w="6350" cap="rnd">
                <a:solidFill>
                  <a:srgbClr val="000000"/>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en-US"/>
              </a:p>
            </p:txBody>
          </p:sp>
        </p:grpSp>
        <p:grpSp>
          <p:nvGrpSpPr>
            <p:cNvPr id="45068" name="Group 79"/>
            <p:cNvGrpSpPr>
              <a:grpSpLocks/>
            </p:cNvGrpSpPr>
            <p:nvPr/>
          </p:nvGrpSpPr>
          <p:grpSpPr bwMode="auto">
            <a:xfrm>
              <a:off x="3307" y="633"/>
              <a:ext cx="670" cy="781"/>
              <a:chOff x="7954" y="3821"/>
              <a:chExt cx="1246" cy="1454"/>
            </a:xfrm>
          </p:grpSpPr>
          <p:sp>
            <p:nvSpPr>
              <p:cNvPr id="45181" name="Arc 80"/>
              <p:cNvSpPr>
                <a:spLocks/>
              </p:cNvSpPr>
              <p:nvPr/>
            </p:nvSpPr>
            <p:spPr bwMode="auto">
              <a:xfrm rot="9710359">
                <a:off x="8319" y="4702"/>
                <a:ext cx="86" cy="100"/>
              </a:xfrm>
              <a:custGeom>
                <a:avLst/>
                <a:gdLst>
                  <a:gd name="T0" fmla="*/ 0 w 21600"/>
                  <a:gd name="T1" fmla="*/ 0 h 20771"/>
                  <a:gd name="T2" fmla="*/ 0 w 21600"/>
                  <a:gd name="T3" fmla="*/ 0 h 20771"/>
                  <a:gd name="T4" fmla="*/ 0 w 21600"/>
                  <a:gd name="T5" fmla="*/ 0 h 20771"/>
                  <a:gd name="T6" fmla="*/ 0 60000 65536"/>
                  <a:gd name="T7" fmla="*/ 0 60000 65536"/>
                  <a:gd name="T8" fmla="*/ 0 60000 65536"/>
                  <a:gd name="T9" fmla="*/ 0 w 21600"/>
                  <a:gd name="T10" fmla="*/ 0 h 20771"/>
                  <a:gd name="T11" fmla="*/ 21600 w 21600"/>
                  <a:gd name="T12" fmla="*/ 20771 h 20771"/>
                </a:gdLst>
                <a:ahLst/>
                <a:cxnLst>
                  <a:cxn ang="T6">
                    <a:pos x="T0" y="T1"/>
                  </a:cxn>
                  <a:cxn ang="T7">
                    <a:pos x="T2" y="T3"/>
                  </a:cxn>
                  <a:cxn ang="T8">
                    <a:pos x="T4" y="T5"/>
                  </a:cxn>
                </a:cxnLst>
                <a:rect l="T9" t="T10" r="T11" b="T12"/>
                <a:pathLst>
                  <a:path w="21600" h="20771" fill="none" extrusionOk="0">
                    <a:moveTo>
                      <a:pt x="15375" y="-1"/>
                    </a:moveTo>
                    <a:cubicBezTo>
                      <a:pt x="19363" y="4042"/>
                      <a:pt x="21600" y="9492"/>
                      <a:pt x="21600" y="15171"/>
                    </a:cubicBezTo>
                    <a:cubicBezTo>
                      <a:pt x="21600" y="17061"/>
                      <a:pt x="21351" y="18944"/>
                      <a:pt x="20861" y="20770"/>
                    </a:cubicBezTo>
                  </a:path>
                  <a:path w="21600" h="20771" stroke="0" extrusionOk="0">
                    <a:moveTo>
                      <a:pt x="15375" y="-1"/>
                    </a:moveTo>
                    <a:cubicBezTo>
                      <a:pt x="19363" y="4042"/>
                      <a:pt x="21600" y="9492"/>
                      <a:pt x="21600" y="15171"/>
                    </a:cubicBezTo>
                    <a:cubicBezTo>
                      <a:pt x="21600" y="17061"/>
                      <a:pt x="21351" y="18944"/>
                      <a:pt x="20861" y="20770"/>
                    </a:cubicBezTo>
                    <a:lnTo>
                      <a:pt x="0" y="15171"/>
                    </a:lnTo>
                    <a:lnTo>
                      <a:pt x="15375" y="-1"/>
                    </a:lnTo>
                    <a:close/>
                  </a:path>
                </a:pathLst>
              </a:custGeom>
              <a:noFill/>
              <a:ln w="63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82" name="Arc 81"/>
              <p:cNvSpPr>
                <a:spLocks/>
              </p:cNvSpPr>
              <p:nvPr/>
            </p:nvSpPr>
            <p:spPr bwMode="auto">
              <a:xfrm rot="9725838">
                <a:off x="8216" y="4810"/>
                <a:ext cx="71" cy="108"/>
              </a:xfrm>
              <a:custGeom>
                <a:avLst/>
                <a:gdLst>
                  <a:gd name="T0" fmla="*/ 0 w 21600"/>
                  <a:gd name="T1" fmla="*/ 0 h 22338"/>
                  <a:gd name="T2" fmla="*/ 0 w 21600"/>
                  <a:gd name="T3" fmla="*/ 0 h 22338"/>
                  <a:gd name="T4" fmla="*/ 0 w 21600"/>
                  <a:gd name="T5" fmla="*/ 0 h 22338"/>
                  <a:gd name="T6" fmla="*/ 0 60000 65536"/>
                  <a:gd name="T7" fmla="*/ 0 60000 65536"/>
                  <a:gd name="T8" fmla="*/ 0 60000 65536"/>
                  <a:gd name="T9" fmla="*/ 0 w 21600"/>
                  <a:gd name="T10" fmla="*/ 0 h 22338"/>
                  <a:gd name="T11" fmla="*/ 21600 w 21600"/>
                  <a:gd name="T12" fmla="*/ 22338 h 22338"/>
                </a:gdLst>
                <a:ahLst/>
                <a:cxnLst>
                  <a:cxn ang="T6">
                    <a:pos x="T0" y="T1"/>
                  </a:cxn>
                  <a:cxn ang="T7">
                    <a:pos x="T2" y="T3"/>
                  </a:cxn>
                  <a:cxn ang="T8">
                    <a:pos x="T4" y="T5"/>
                  </a:cxn>
                </a:cxnLst>
                <a:rect l="T9" t="T10" r="T11" b="T12"/>
                <a:pathLst>
                  <a:path w="21600" h="22338" fill="none" extrusionOk="0">
                    <a:moveTo>
                      <a:pt x="7628" y="-1"/>
                    </a:moveTo>
                    <a:cubicBezTo>
                      <a:pt x="16035" y="3173"/>
                      <a:pt x="21600" y="11221"/>
                      <a:pt x="21600" y="20208"/>
                    </a:cubicBezTo>
                    <a:cubicBezTo>
                      <a:pt x="21600" y="20919"/>
                      <a:pt x="21564" y="21630"/>
                      <a:pt x="21494" y="22337"/>
                    </a:cubicBezTo>
                  </a:path>
                  <a:path w="21600" h="22338" stroke="0" extrusionOk="0">
                    <a:moveTo>
                      <a:pt x="7628" y="-1"/>
                    </a:moveTo>
                    <a:cubicBezTo>
                      <a:pt x="16035" y="3173"/>
                      <a:pt x="21600" y="11221"/>
                      <a:pt x="21600" y="20208"/>
                    </a:cubicBezTo>
                    <a:cubicBezTo>
                      <a:pt x="21600" y="20919"/>
                      <a:pt x="21564" y="21630"/>
                      <a:pt x="21494" y="22337"/>
                    </a:cubicBezTo>
                    <a:lnTo>
                      <a:pt x="0" y="20208"/>
                    </a:lnTo>
                    <a:lnTo>
                      <a:pt x="7628" y="-1"/>
                    </a:lnTo>
                    <a:close/>
                  </a:path>
                </a:pathLst>
              </a:custGeom>
              <a:noFill/>
              <a:ln w="63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83" name="Arc 82"/>
              <p:cNvSpPr>
                <a:spLocks/>
              </p:cNvSpPr>
              <p:nvPr/>
            </p:nvSpPr>
            <p:spPr bwMode="auto">
              <a:xfrm rot="5159148">
                <a:off x="8441" y="4712"/>
                <a:ext cx="138" cy="84"/>
              </a:xfrm>
              <a:custGeom>
                <a:avLst/>
                <a:gdLst>
                  <a:gd name="T0" fmla="*/ 0 w 21600"/>
                  <a:gd name="T1" fmla="*/ 0 h 17239"/>
                  <a:gd name="T2" fmla="*/ 0 w 21600"/>
                  <a:gd name="T3" fmla="*/ 0 h 17239"/>
                  <a:gd name="T4" fmla="*/ 0 w 21600"/>
                  <a:gd name="T5" fmla="*/ 0 h 17239"/>
                  <a:gd name="T6" fmla="*/ 0 60000 65536"/>
                  <a:gd name="T7" fmla="*/ 0 60000 65536"/>
                  <a:gd name="T8" fmla="*/ 0 60000 65536"/>
                  <a:gd name="T9" fmla="*/ 0 w 21600"/>
                  <a:gd name="T10" fmla="*/ 0 h 17239"/>
                  <a:gd name="T11" fmla="*/ 21600 w 21600"/>
                  <a:gd name="T12" fmla="*/ 17239 h 17239"/>
                </a:gdLst>
                <a:ahLst/>
                <a:cxnLst>
                  <a:cxn ang="T6">
                    <a:pos x="T0" y="T1"/>
                  </a:cxn>
                  <a:cxn ang="T7">
                    <a:pos x="T2" y="T3"/>
                  </a:cxn>
                  <a:cxn ang="T8">
                    <a:pos x="T4" y="T5"/>
                  </a:cxn>
                </a:cxnLst>
                <a:rect l="T9" t="T10" r="T11" b="T12"/>
                <a:pathLst>
                  <a:path w="21600" h="17239" fill="none" extrusionOk="0">
                    <a:moveTo>
                      <a:pt x="13014" y="0"/>
                    </a:moveTo>
                    <a:cubicBezTo>
                      <a:pt x="18421" y="4082"/>
                      <a:pt x="21600" y="10464"/>
                      <a:pt x="21600" y="17239"/>
                    </a:cubicBezTo>
                  </a:path>
                  <a:path w="21600" h="17239" stroke="0" extrusionOk="0">
                    <a:moveTo>
                      <a:pt x="13014" y="0"/>
                    </a:moveTo>
                    <a:cubicBezTo>
                      <a:pt x="18421" y="4082"/>
                      <a:pt x="21600" y="10464"/>
                      <a:pt x="21600" y="17239"/>
                    </a:cubicBezTo>
                    <a:lnTo>
                      <a:pt x="0" y="17239"/>
                    </a:lnTo>
                    <a:lnTo>
                      <a:pt x="13014" y="0"/>
                    </a:lnTo>
                    <a:close/>
                  </a:path>
                </a:pathLst>
              </a:cu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84" name="Arc 83"/>
              <p:cNvSpPr>
                <a:spLocks/>
              </p:cNvSpPr>
              <p:nvPr/>
            </p:nvSpPr>
            <p:spPr bwMode="auto">
              <a:xfrm rot="10160797">
                <a:off x="8388" y="4583"/>
                <a:ext cx="86" cy="102"/>
              </a:xfrm>
              <a:custGeom>
                <a:avLst/>
                <a:gdLst>
                  <a:gd name="T0" fmla="*/ 0 w 21600"/>
                  <a:gd name="T1" fmla="*/ 0 h 21135"/>
                  <a:gd name="T2" fmla="*/ 0 w 21600"/>
                  <a:gd name="T3" fmla="*/ 0 h 21135"/>
                  <a:gd name="T4" fmla="*/ 0 w 21600"/>
                  <a:gd name="T5" fmla="*/ 0 h 21135"/>
                  <a:gd name="T6" fmla="*/ 0 60000 65536"/>
                  <a:gd name="T7" fmla="*/ 0 60000 65536"/>
                  <a:gd name="T8" fmla="*/ 0 60000 65536"/>
                  <a:gd name="T9" fmla="*/ 0 w 21600"/>
                  <a:gd name="T10" fmla="*/ 0 h 21135"/>
                  <a:gd name="T11" fmla="*/ 21600 w 21600"/>
                  <a:gd name="T12" fmla="*/ 21135 h 21135"/>
                </a:gdLst>
                <a:ahLst/>
                <a:cxnLst>
                  <a:cxn ang="T6">
                    <a:pos x="T0" y="T1"/>
                  </a:cxn>
                  <a:cxn ang="T7">
                    <a:pos x="T2" y="T3"/>
                  </a:cxn>
                  <a:cxn ang="T8">
                    <a:pos x="T4" y="T5"/>
                  </a:cxn>
                </a:cxnLst>
                <a:rect l="T9" t="T10" r="T11" b="T12"/>
                <a:pathLst>
                  <a:path w="21600" h="21135" fill="none" extrusionOk="0">
                    <a:moveTo>
                      <a:pt x="4457" y="0"/>
                    </a:moveTo>
                    <a:cubicBezTo>
                      <a:pt x="14449" y="2107"/>
                      <a:pt x="21600" y="10923"/>
                      <a:pt x="21600" y="21135"/>
                    </a:cubicBezTo>
                  </a:path>
                  <a:path w="21600" h="21135" stroke="0" extrusionOk="0">
                    <a:moveTo>
                      <a:pt x="4457" y="0"/>
                    </a:moveTo>
                    <a:cubicBezTo>
                      <a:pt x="14449" y="2107"/>
                      <a:pt x="21600" y="10923"/>
                      <a:pt x="21600" y="21135"/>
                    </a:cubicBezTo>
                    <a:lnTo>
                      <a:pt x="0" y="21135"/>
                    </a:lnTo>
                    <a:lnTo>
                      <a:pt x="4457" y="0"/>
                    </a:lnTo>
                    <a:close/>
                  </a:path>
                </a:pathLst>
              </a:custGeom>
              <a:noFill/>
              <a:ln w="127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85" name="Arc 84"/>
              <p:cNvSpPr>
                <a:spLocks/>
              </p:cNvSpPr>
              <p:nvPr/>
            </p:nvSpPr>
            <p:spPr bwMode="auto">
              <a:xfrm rot="8386393">
                <a:off x="8490" y="4801"/>
                <a:ext cx="101" cy="104"/>
              </a:xfrm>
              <a:custGeom>
                <a:avLst/>
                <a:gdLst>
                  <a:gd name="T0" fmla="*/ 0 w 25486"/>
                  <a:gd name="T1" fmla="*/ 0 h 21600"/>
                  <a:gd name="T2" fmla="*/ 0 w 25486"/>
                  <a:gd name="T3" fmla="*/ 0 h 21600"/>
                  <a:gd name="T4" fmla="*/ 0 w 25486"/>
                  <a:gd name="T5" fmla="*/ 0 h 21600"/>
                  <a:gd name="T6" fmla="*/ 0 60000 65536"/>
                  <a:gd name="T7" fmla="*/ 0 60000 65536"/>
                  <a:gd name="T8" fmla="*/ 0 60000 65536"/>
                  <a:gd name="T9" fmla="*/ 0 w 25486"/>
                  <a:gd name="T10" fmla="*/ 0 h 21600"/>
                  <a:gd name="T11" fmla="*/ 25486 w 25486"/>
                  <a:gd name="T12" fmla="*/ 21600 h 21600"/>
                </a:gdLst>
                <a:ahLst/>
                <a:cxnLst>
                  <a:cxn ang="T6">
                    <a:pos x="T0" y="T1"/>
                  </a:cxn>
                  <a:cxn ang="T7">
                    <a:pos x="T2" y="T3"/>
                  </a:cxn>
                  <a:cxn ang="T8">
                    <a:pos x="T4" y="T5"/>
                  </a:cxn>
                </a:cxnLst>
                <a:rect l="T9" t="T10" r="T11" b="T12"/>
                <a:pathLst>
                  <a:path w="25486" h="21600" fill="none" extrusionOk="0">
                    <a:moveTo>
                      <a:pt x="-1" y="1274"/>
                    </a:moveTo>
                    <a:cubicBezTo>
                      <a:pt x="2345" y="431"/>
                      <a:pt x="4818" y="-1"/>
                      <a:pt x="7311" y="0"/>
                    </a:cubicBezTo>
                    <a:cubicBezTo>
                      <a:pt x="14664" y="0"/>
                      <a:pt x="21512" y="3740"/>
                      <a:pt x="25485" y="9928"/>
                    </a:cubicBezTo>
                  </a:path>
                  <a:path w="25486" h="21600" stroke="0" extrusionOk="0">
                    <a:moveTo>
                      <a:pt x="-1" y="1274"/>
                    </a:moveTo>
                    <a:cubicBezTo>
                      <a:pt x="2345" y="431"/>
                      <a:pt x="4818" y="-1"/>
                      <a:pt x="7311" y="0"/>
                    </a:cubicBezTo>
                    <a:cubicBezTo>
                      <a:pt x="14664" y="0"/>
                      <a:pt x="21512" y="3740"/>
                      <a:pt x="25485" y="9928"/>
                    </a:cubicBezTo>
                    <a:lnTo>
                      <a:pt x="7311" y="21600"/>
                    </a:lnTo>
                    <a:lnTo>
                      <a:pt x="-1" y="1274"/>
                    </a:lnTo>
                    <a:close/>
                  </a:path>
                </a:pathLst>
              </a:cu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86" name="Arc 85"/>
              <p:cNvSpPr>
                <a:spLocks/>
              </p:cNvSpPr>
              <p:nvPr/>
            </p:nvSpPr>
            <p:spPr bwMode="auto">
              <a:xfrm rot="5071401">
                <a:off x="8607" y="4876"/>
                <a:ext cx="100" cy="110"/>
              </a:xfrm>
              <a:custGeom>
                <a:avLst/>
                <a:gdLst>
                  <a:gd name="T0" fmla="*/ 0 w 21600"/>
                  <a:gd name="T1" fmla="*/ 0 h 17306"/>
                  <a:gd name="T2" fmla="*/ 0 w 21600"/>
                  <a:gd name="T3" fmla="*/ 0 h 17306"/>
                  <a:gd name="T4" fmla="*/ 0 w 21600"/>
                  <a:gd name="T5" fmla="*/ 0 h 17306"/>
                  <a:gd name="T6" fmla="*/ 0 60000 65536"/>
                  <a:gd name="T7" fmla="*/ 0 60000 65536"/>
                  <a:gd name="T8" fmla="*/ 0 60000 65536"/>
                  <a:gd name="T9" fmla="*/ 0 w 21600"/>
                  <a:gd name="T10" fmla="*/ 0 h 17306"/>
                  <a:gd name="T11" fmla="*/ 21600 w 21600"/>
                  <a:gd name="T12" fmla="*/ 17306 h 17306"/>
                </a:gdLst>
                <a:ahLst/>
                <a:cxnLst>
                  <a:cxn ang="T6">
                    <a:pos x="T0" y="T1"/>
                  </a:cxn>
                  <a:cxn ang="T7">
                    <a:pos x="T2" y="T3"/>
                  </a:cxn>
                  <a:cxn ang="T8">
                    <a:pos x="T4" y="T5"/>
                  </a:cxn>
                </a:cxnLst>
                <a:rect l="T9" t="T10" r="T11" b="T12"/>
                <a:pathLst>
                  <a:path w="21600" h="17306" fill="none" extrusionOk="0">
                    <a:moveTo>
                      <a:pt x="12925" y="0"/>
                    </a:moveTo>
                    <a:cubicBezTo>
                      <a:pt x="18384" y="4077"/>
                      <a:pt x="21600" y="10492"/>
                      <a:pt x="21600" y="17306"/>
                    </a:cubicBezTo>
                  </a:path>
                  <a:path w="21600" h="17306" stroke="0" extrusionOk="0">
                    <a:moveTo>
                      <a:pt x="12925" y="0"/>
                    </a:moveTo>
                    <a:cubicBezTo>
                      <a:pt x="18384" y="4077"/>
                      <a:pt x="21600" y="10492"/>
                      <a:pt x="21600" y="17306"/>
                    </a:cubicBezTo>
                    <a:lnTo>
                      <a:pt x="0" y="17306"/>
                    </a:lnTo>
                    <a:lnTo>
                      <a:pt x="12925" y="0"/>
                    </a:ln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87" name="Line 86"/>
              <p:cNvSpPr>
                <a:spLocks noChangeShapeType="1"/>
              </p:cNvSpPr>
              <p:nvPr/>
            </p:nvSpPr>
            <p:spPr bwMode="auto">
              <a:xfrm>
                <a:off x="8483" y="4694"/>
                <a:ext cx="252" cy="131"/>
              </a:xfrm>
              <a:prstGeom prst="line">
                <a:avLst/>
              </a:prstGeom>
              <a:noFill/>
              <a:ln w="6350" cap="rnd">
                <a:solidFill>
                  <a:srgbClr val="000000"/>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45188" name="Line 87"/>
              <p:cNvSpPr>
                <a:spLocks noChangeShapeType="1"/>
              </p:cNvSpPr>
              <p:nvPr/>
            </p:nvSpPr>
            <p:spPr bwMode="auto">
              <a:xfrm flipV="1">
                <a:off x="8483" y="4458"/>
                <a:ext cx="117" cy="232"/>
              </a:xfrm>
              <a:prstGeom prst="line">
                <a:avLst/>
              </a:prstGeom>
              <a:noFill/>
              <a:ln w="6350" cap="rnd">
                <a:solidFill>
                  <a:srgbClr val="000000"/>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45189" name="Oval 88"/>
              <p:cNvSpPr>
                <a:spLocks noChangeArrowheads="1"/>
              </p:cNvSpPr>
              <p:nvPr/>
            </p:nvSpPr>
            <p:spPr bwMode="auto">
              <a:xfrm>
                <a:off x="7954" y="4117"/>
                <a:ext cx="1040" cy="105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190" name="Line 89"/>
              <p:cNvSpPr>
                <a:spLocks noChangeShapeType="1"/>
              </p:cNvSpPr>
              <p:nvPr/>
            </p:nvSpPr>
            <p:spPr bwMode="auto">
              <a:xfrm>
                <a:off x="8289" y="3967"/>
                <a:ext cx="97" cy="676"/>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91" name="Line 90"/>
              <p:cNvSpPr>
                <a:spLocks noChangeShapeType="1"/>
              </p:cNvSpPr>
              <p:nvPr/>
            </p:nvSpPr>
            <p:spPr bwMode="auto">
              <a:xfrm flipH="1">
                <a:off x="8714" y="4362"/>
                <a:ext cx="352" cy="5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92" name="Oval 91"/>
              <p:cNvSpPr>
                <a:spLocks noChangeArrowheads="1"/>
              </p:cNvSpPr>
              <p:nvPr/>
            </p:nvSpPr>
            <p:spPr bwMode="auto">
              <a:xfrm>
                <a:off x="8279" y="4106"/>
                <a:ext cx="80" cy="71"/>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193" name="Oval 92"/>
              <p:cNvSpPr>
                <a:spLocks noChangeArrowheads="1"/>
              </p:cNvSpPr>
              <p:nvPr/>
            </p:nvSpPr>
            <p:spPr bwMode="auto">
              <a:xfrm>
                <a:off x="8939" y="4461"/>
                <a:ext cx="80" cy="71"/>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194" name="Line 93"/>
              <p:cNvSpPr>
                <a:spLocks noChangeShapeType="1"/>
              </p:cNvSpPr>
              <p:nvPr/>
            </p:nvSpPr>
            <p:spPr bwMode="auto">
              <a:xfrm>
                <a:off x="8059" y="4107"/>
                <a:ext cx="145" cy="710"/>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95" name="Line 94"/>
              <p:cNvSpPr>
                <a:spLocks noChangeShapeType="1"/>
              </p:cNvSpPr>
              <p:nvPr/>
            </p:nvSpPr>
            <p:spPr bwMode="auto">
              <a:xfrm flipH="1">
                <a:off x="8552" y="4152"/>
                <a:ext cx="387" cy="62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96" name="Line 95"/>
              <p:cNvSpPr>
                <a:spLocks noChangeShapeType="1"/>
              </p:cNvSpPr>
              <p:nvPr/>
            </p:nvSpPr>
            <p:spPr bwMode="auto">
              <a:xfrm>
                <a:off x="8174" y="4007"/>
                <a:ext cx="135" cy="715"/>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97" name="Line 96"/>
              <p:cNvSpPr>
                <a:spLocks noChangeShapeType="1"/>
              </p:cNvSpPr>
              <p:nvPr/>
            </p:nvSpPr>
            <p:spPr bwMode="auto">
              <a:xfrm flipH="1">
                <a:off x="8619" y="4258"/>
                <a:ext cx="395" cy="59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5198" name="Group 97"/>
              <p:cNvGrpSpPr>
                <a:grpSpLocks/>
              </p:cNvGrpSpPr>
              <p:nvPr/>
            </p:nvGrpSpPr>
            <p:grpSpPr bwMode="auto">
              <a:xfrm rot="8196472">
                <a:off x="7980" y="3821"/>
                <a:ext cx="315" cy="261"/>
                <a:chOff x="8668" y="1766"/>
                <a:chExt cx="272" cy="218"/>
              </a:xfrm>
            </p:grpSpPr>
            <p:sp>
              <p:nvSpPr>
                <p:cNvPr id="45215" name="Arc 98"/>
                <p:cNvSpPr>
                  <a:spLocks/>
                </p:cNvSpPr>
                <p:nvPr/>
              </p:nvSpPr>
              <p:spPr bwMode="auto">
                <a:xfrm rot="8658589">
                  <a:off x="8742" y="1772"/>
                  <a:ext cx="198"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16" name="Line 99"/>
                <p:cNvSpPr>
                  <a:spLocks noChangeShapeType="1"/>
                </p:cNvSpPr>
                <p:nvPr/>
              </p:nvSpPr>
              <p:spPr bwMode="auto">
                <a:xfrm rot="2820352" flipH="1" flipV="1">
                  <a:off x="8631" y="1803"/>
                  <a:ext cx="89" cy="15"/>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45199" name="Text Box 100"/>
              <p:cNvSpPr txBox="1">
                <a:spLocks noChangeArrowheads="1"/>
              </p:cNvSpPr>
              <p:nvPr/>
            </p:nvSpPr>
            <p:spPr bwMode="auto">
              <a:xfrm>
                <a:off x="7984" y="4092"/>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45200" name="Text Box 101"/>
              <p:cNvSpPr txBox="1">
                <a:spLocks noChangeArrowheads="1"/>
              </p:cNvSpPr>
              <p:nvPr/>
            </p:nvSpPr>
            <p:spPr bwMode="auto">
              <a:xfrm>
                <a:off x="8204" y="3967"/>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45201" name="Text Box 102"/>
              <p:cNvSpPr txBox="1">
                <a:spLocks noChangeArrowheads="1"/>
              </p:cNvSpPr>
              <p:nvPr/>
            </p:nvSpPr>
            <p:spPr bwMode="auto">
              <a:xfrm>
                <a:off x="8909" y="4137"/>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45202" name="Text Box 103"/>
              <p:cNvSpPr txBox="1">
                <a:spLocks noChangeArrowheads="1"/>
              </p:cNvSpPr>
              <p:nvPr/>
            </p:nvSpPr>
            <p:spPr bwMode="auto">
              <a:xfrm>
                <a:off x="9001" y="4223"/>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2</a:t>
                </a:r>
                <a:endParaRPr lang="en-US" altLang="en-US" sz="1800"/>
              </a:p>
            </p:txBody>
          </p:sp>
          <p:sp>
            <p:nvSpPr>
              <p:cNvPr id="45203" name="Text Box 104"/>
              <p:cNvSpPr txBox="1">
                <a:spLocks noChangeArrowheads="1"/>
              </p:cNvSpPr>
              <p:nvPr/>
            </p:nvSpPr>
            <p:spPr bwMode="auto">
              <a:xfrm>
                <a:off x="9039" y="4409"/>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45204" name="Oval 105"/>
              <p:cNvSpPr>
                <a:spLocks noChangeArrowheads="1"/>
              </p:cNvSpPr>
              <p:nvPr/>
            </p:nvSpPr>
            <p:spPr bwMode="auto">
              <a:xfrm>
                <a:off x="8169" y="4161"/>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205" name="Oval 106"/>
              <p:cNvSpPr>
                <a:spLocks noChangeArrowheads="1"/>
              </p:cNvSpPr>
              <p:nvPr/>
            </p:nvSpPr>
            <p:spPr bwMode="auto">
              <a:xfrm>
                <a:off x="8059" y="4241"/>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206" name="Oval 107"/>
              <p:cNvSpPr>
                <a:spLocks noChangeArrowheads="1"/>
              </p:cNvSpPr>
              <p:nvPr/>
            </p:nvSpPr>
            <p:spPr bwMode="auto">
              <a:xfrm>
                <a:off x="8814" y="4246"/>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207" name="Oval 108"/>
              <p:cNvSpPr>
                <a:spLocks noChangeArrowheads="1"/>
              </p:cNvSpPr>
              <p:nvPr/>
            </p:nvSpPr>
            <p:spPr bwMode="auto">
              <a:xfrm>
                <a:off x="8894" y="4351"/>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45208" name="Group 109"/>
              <p:cNvGrpSpPr>
                <a:grpSpLocks/>
              </p:cNvGrpSpPr>
              <p:nvPr/>
            </p:nvGrpSpPr>
            <p:grpSpPr bwMode="auto">
              <a:xfrm rot="-9529391">
                <a:off x="8885" y="4041"/>
                <a:ext cx="315" cy="261"/>
                <a:chOff x="8668" y="1766"/>
                <a:chExt cx="272" cy="218"/>
              </a:xfrm>
            </p:grpSpPr>
            <p:sp>
              <p:nvSpPr>
                <p:cNvPr id="45213" name="Arc 110"/>
                <p:cNvSpPr>
                  <a:spLocks/>
                </p:cNvSpPr>
                <p:nvPr/>
              </p:nvSpPr>
              <p:spPr bwMode="auto">
                <a:xfrm rot="8658589">
                  <a:off x="8742" y="1772"/>
                  <a:ext cx="198"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14" name="Line 111"/>
                <p:cNvSpPr>
                  <a:spLocks noChangeShapeType="1"/>
                </p:cNvSpPr>
                <p:nvPr/>
              </p:nvSpPr>
              <p:spPr bwMode="auto">
                <a:xfrm rot="2820352" flipH="1" flipV="1">
                  <a:off x="8631" y="1803"/>
                  <a:ext cx="89" cy="15"/>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45209" name="Text Box 112"/>
              <p:cNvSpPr txBox="1">
                <a:spLocks noChangeArrowheads="1"/>
              </p:cNvSpPr>
              <p:nvPr/>
            </p:nvSpPr>
            <p:spPr bwMode="auto">
              <a:xfrm>
                <a:off x="8079" y="3982"/>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2</a:t>
                </a:r>
                <a:endParaRPr lang="en-US" altLang="en-US" sz="1800"/>
              </a:p>
            </p:txBody>
          </p:sp>
          <p:grpSp>
            <p:nvGrpSpPr>
              <p:cNvPr id="45210" name="Group 113"/>
              <p:cNvGrpSpPr>
                <a:grpSpLocks/>
              </p:cNvGrpSpPr>
              <p:nvPr/>
            </p:nvGrpSpPr>
            <p:grpSpPr bwMode="auto">
              <a:xfrm rot="-647510">
                <a:off x="8087" y="4838"/>
                <a:ext cx="609" cy="437"/>
                <a:chOff x="9343" y="2936"/>
                <a:chExt cx="609" cy="437"/>
              </a:xfrm>
            </p:grpSpPr>
            <p:sp>
              <p:nvSpPr>
                <p:cNvPr id="45211" name="Arc 114"/>
                <p:cNvSpPr>
                  <a:spLocks/>
                </p:cNvSpPr>
                <p:nvPr/>
              </p:nvSpPr>
              <p:spPr bwMode="auto">
                <a:xfrm rot="8140107">
                  <a:off x="9461" y="2936"/>
                  <a:ext cx="491" cy="437"/>
                </a:xfrm>
                <a:custGeom>
                  <a:avLst/>
                  <a:gdLst>
                    <a:gd name="T0" fmla="*/ 0 w 21600"/>
                    <a:gd name="T1" fmla="*/ 0 h 16812"/>
                    <a:gd name="T2" fmla="*/ 0 w 21600"/>
                    <a:gd name="T3" fmla="*/ 0 h 16812"/>
                    <a:gd name="T4" fmla="*/ 0 w 21600"/>
                    <a:gd name="T5" fmla="*/ 0 h 16812"/>
                    <a:gd name="T6" fmla="*/ 0 60000 65536"/>
                    <a:gd name="T7" fmla="*/ 0 60000 65536"/>
                    <a:gd name="T8" fmla="*/ 0 60000 65536"/>
                    <a:gd name="T9" fmla="*/ 0 w 21600"/>
                    <a:gd name="T10" fmla="*/ 0 h 16812"/>
                    <a:gd name="T11" fmla="*/ 21600 w 21600"/>
                    <a:gd name="T12" fmla="*/ 16812 h 16812"/>
                  </a:gdLst>
                  <a:ahLst/>
                  <a:cxnLst>
                    <a:cxn ang="T6">
                      <a:pos x="T0" y="T1"/>
                    </a:cxn>
                    <a:cxn ang="T7">
                      <a:pos x="T2" y="T3"/>
                    </a:cxn>
                    <a:cxn ang="T8">
                      <a:pos x="T4" y="T5"/>
                    </a:cxn>
                  </a:cxnLst>
                  <a:rect l="T9" t="T10" r="T11" b="T12"/>
                  <a:pathLst>
                    <a:path w="21600" h="16812" fill="none" extrusionOk="0">
                      <a:moveTo>
                        <a:pt x="13561" y="0"/>
                      </a:moveTo>
                      <a:cubicBezTo>
                        <a:pt x="18645" y="4100"/>
                        <a:pt x="21600" y="10281"/>
                        <a:pt x="21600" y="16812"/>
                      </a:cubicBezTo>
                    </a:path>
                    <a:path w="21600" h="16812" stroke="0" extrusionOk="0">
                      <a:moveTo>
                        <a:pt x="13561" y="0"/>
                      </a:moveTo>
                      <a:cubicBezTo>
                        <a:pt x="18645" y="4100"/>
                        <a:pt x="21600" y="10281"/>
                        <a:pt x="21600" y="16812"/>
                      </a:cubicBezTo>
                      <a:lnTo>
                        <a:pt x="0" y="16812"/>
                      </a:lnTo>
                      <a:lnTo>
                        <a:pt x="1356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12" name="Line 115"/>
                <p:cNvSpPr>
                  <a:spLocks noChangeShapeType="1"/>
                </p:cNvSpPr>
                <p:nvPr/>
              </p:nvSpPr>
              <p:spPr bwMode="auto">
                <a:xfrm rot="3002440" flipH="1" flipV="1">
                  <a:off x="9303" y="3122"/>
                  <a:ext cx="93" cy="14"/>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45069" name="Group 116"/>
            <p:cNvGrpSpPr>
              <a:grpSpLocks/>
            </p:cNvGrpSpPr>
            <p:nvPr/>
          </p:nvGrpSpPr>
          <p:grpSpPr bwMode="auto">
            <a:xfrm>
              <a:off x="4636" y="639"/>
              <a:ext cx="678" cy="781"/>
              <a:chOff x="7961" y="4305"/>
              <a:chExt cx="1261" cy="1454"/>
            </a:xfrm>
          </p:grpSpPr>
          <p:sp>
            <p:nvSpPr>
              <p:cNvPr id="45140" name="Arc 117"/>
              <p:cNvSpPr>
                <a:spLocks/>
              </p:cNvSpPr>
              <p:nvPr/>
            </p:nvSpPr>
            <p:spPr bwMode="auto">
              <a:xfrm rot="9710359">
                <a:off x="8351" y="5526"/>
                <a:ext cx="86" cy="100"/>
              </a:xfrm>
              <a:custGeom>
                <a:avLst/>
                <a:gdLst>
                  <a:gd name="T0" fmla="*/ 0 w 21600"/>
                  <a:gd name="T1" fmla="*/ 0 h 20771"/>
                  <a:gd name="T2" fmla="*/ 0 w 21600"/>
                  <a:gd name="T3" fmla="*/ 0 h 20771"/>
                  <a:gd name="T4" fmla="*/ 0 w 21600"/>
                  <a:gd name="T5" fmla="*/ 0 h 20771"/>
                  <a:gd name="T6" fmla="*/ 0 60000 65536"/>
                  <a:gd name="T7" fmla="*/ 0 60000 65536"/>
                  <a:gd name="T8" fmla="*/ 0 60000 65536"/>
                  <a:gd name="T9" fmla="*/ 0 w 21600"/>
                  <a:gd name="T10" fmla="*/ 0 h 20771"/>
                  <a:gd name="T11" fmla="*/ 21600 w 21600"/>
                  <a:gd name="T12" fmla="*/ 20771 h 20771"/>
                </a:gdLst>
                <a:ahLst/>
                <a:cxnLst>
                  <a:cxn ang="T6">
                    <a:pos x="T0" y="T1"/>
                  </a:cxn>
                  <a:cxn ang="T7">
                    <a:pos x="T2" y="T3"/>
                  </a:cxn>
                  <a:cxn ang="T8">
                    <a:pos x="T4" y="T5"/>
                  </a:cxn>
                </a:cxnLst>
                <a:rect l="T9" t="T10" r="T11" b="T12"/>
                <a:pathLst>
                  <a:path w="21600" h="20771" fill="none" extrusionOk="0">
                    <a:moveTo>
                      <a:pt x="15375" y="-1"/>
                    </a:moveTo>
                    <a:cubicBezTo>
                      <a:pt x="19363" y="4042"/>
                      <a:pt x="21600" y="9492"/>
                      <a:pt x="21600" y="15171"/>
                    </a:cubicBezTo>
                    <a:cubicBezTo>
                      <a:pt x="21600" y="17061"/>
                      <a:pt x="21351" y="18944"/>
                      <a:pt x="20861" y="20770"/>
                    </a:cubicBezTo>
                  </a:path>
                  <a:path w="21600" h="20771" stroke="0" extrusionOk="0">
                    <a:moveTo>
                      <a:pt x="15375" y="-1"/>
                    </a:moveTo>
                    <a:cubicBezTo>
                      <a:pt x="19363" y="4042"/>
                      <a:pt x="21600" y="9492"/>
                      <a:pt x="21600" y="15171"/>
                    </a:cubicBezTo>
                    <a:cubicBezTo>
                      <a:pt x="21600" y="17061"/>
                      <a:pt x="21351" y="18944"/>
                      <a:pt x="20861" y="20770"/>
                    </a:cubicBezTo>
                    <a:lnTo>
                      <a:pt x="0" y="15171"/>
                    </a:lnTo>
                    <a:lnTo>
                      <a:pt x="15375" y="-1"/>
                    </a:lnTo>
                    <a:close/>
                  </a:path>
                </a:pathLst>
              </a:custGeom>
              <a:noFill/>
              <a:ln w="63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41" name="Arc 118"/>
              <p:cNvSpPr>
                <a:spLocks/>
              </p:cNvSpPr>
              <p:nvPr/>
            </p:nvSpPr>
            <p:spPr bwMode="auto">
              <a:xfrm rot="9725838">
                <a:off x="8480" y="5534"/>
                <a:ext cx="71" cy="108"/>
              </a:xfrm>
              <a:custGeom>
                <a:avLst/>
                <a:gdLst>
                  <a:gd name="T0" fmla="*/ 0 w 21600"/>
                  <a:gd name="T1" fmla="*/ 0 h 22338"/>
                  <a:gd name="T2" fmla="*/ 0 w 21600"/>
                  <a:gd name="T3" fmla="*/ 0 h 22338"/>
                  <a:gd name="T4" fmla="*/ 0 w 21600"/>
                  <a:gd name="T5" fmla="*/ 0 h 22338"/>
                  <a:gd name="T6" fmla="*/ 0 60000 65536"/>
                  <a:gd name="T7" fmla="*/ 0 60000 65536"/>
                  <a:gd name="T8" fmla="*/ 0 60000 65536"/>
                  <a:gd name="T9" fmla="*/ 0 w 21600"/>
                  <a:gd name="T10" fmla="*/ 0 h 22338"/>
                  <a:gd name="T11" fmla="*/ 21600 w 21600"/>
                  <a:gd name="T12" fmla="*/ 22338 h 22338"/>
                </a:gdLst>
                <a:ahLst/>
                <a:cxnLst>
                  <a:cxn ang="T6">
                    <a:pos x="T0" y="T1"/>
                  </a:cxn>
                  <a:cxn ang="T7">
                    <a:pos x="T2" y="T3"/>
                  </a:cxn>
                  <a:cxn ang="T8">
                    <a:pos x="T4" y="T5"/>
                  </a:cxn>
                </a:cxnLst>
                <a:rect l="T9" t="T10" r="T11" b="T12"/>
                <a:pathLst>
                  <a:path w="21600" h="22338" fill="none" extrusionOk="0">
                    <a:moveTo>
                      <a:pt x="7628" y="-1"/>
                    </a:moveTo>
                    <a:cubicBezTo>
                      <a:pt x="16035" y="3173"/>
                      <a:pt x="21600" y="11221"/>
                      <a:pt x="21600" y="20208"/>
                    </a:cubicBezTo>
                    <a:cubicBezTo>
                      <a:pt x="21600" y="20919"/>
                      <a:pt x="21564" y="21630"/>
                      <a:pt x="21494" y="22337"/>
                    </a:cubicBezTo>
                  </a:path>
                  <a:path w="21600" h="22338" stroke="0" extrusionOk="0">
                    <a:moveTo>
                      <a:pt x="7628" y="-1"/>
                    </a:moveTo>
                    <a:cubicBezTo>
                      <a:pt x="16035" y="3173"/>
                      <a:pt x="21600" y="11221"/>
                      <a:pt x="21600" y="20208"/>
                    </a:cubicBezTo>
                    <a:cubicBezTo>
                      <a:pt x="21600" y="20919"/>
                      <a:pt x="21564" y="21630"/>
                      <a:pt x="21494" y="22337"/>
                    </a:cubicBezTo>
                    <a:lnTo>
                      <a:pt x="0" y="20208"/>
                    </a:lnTo>
                    <a:lnTo>
                      <a:pt x="7628" y="-1"/>
                    </a:lnTo>
                    <a:close/>
                  </a:path>
                </a:pathLst>
              </a:custGeom>
              <a:noFill/>
              <a:ln w="63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42" name="Arc 119"/>
              <p:cNvSpPr>
                <a:spLocks/>
              </p:cNvSpPr>
              <p:nvPr/>
            </p:nvSpPr>
            <p:spPr bwMode="auto">
              <a:xfrm rot="4416302">
                <a:off x="8479" y="5516"/>
                <a:ext cx="129" cy="84"/>
              </a:xfrm>
              <a:custGeom>
                <a:avLst/>
                <a:gdLst>
                  <a:gd name="T0" fmla="*/ 0 w 21600"/>
                  <a:gd name="T1" fmla="*/ 0 h 17239"/>
                  <a:gd name="T2" fmla="*/ 0 w 21600"/>
                  <a:gd name="T3" fmla="*/ 0 h 17239"/>
                  <a:gd name="T4" fmla="*/ 0 w 21600"/>
                  <a:gd name="T5" fmla="*/ 0 h 17239"/>
                  <a:gd name="T6" fmla="*/ 0 60000 65536"/>
                  <a:gd name="T7" fmla="*/ 0 60000 65536"/>
                  <a:gd name="T8" fmla="*/ 0 60000 65536"/>
                  <a:gd name="T9" fmla="*/ 0 w 21600"/>
                  <a:gd name="T10" fmla="*/ 0 h 17239"/>
                  <a:gd name="T11" fmla="*/ 21600 w 21600"/>
                  <a:gd name="T12" fmla="*/ 17239 h 17239"/>
                </a:gdLst>
                <a:ahLst/>
                <a:cxnLst>
                  <a:cxn ang="T6">
                    <a:pos x="T0" y="T1"/>
                  </a:cxn>
                  <a:cxn ang="T7">
                    <a:pos x="T2" y="T3"/>
                  </a:cxn>
                  <a:cxn ang="T8">
                    <a:pos x="T4" y="T5"/>
                  </a:cxn>
                </a:cxnLst>
                <a:rect l="T9" t="T10" r="T11" b="T12"/>
                <a:pathLst>
                  <a:path w="21600" h="17239" fill="none" extrusionOk="0">
                    <a:moveTo>
                      <a:pt x="13014" y="0"/>
                    </a:moveTo>
                    <a:cubicBezTo>
                      <a:pt x="18421" y="4082"/>
                      <a:pt x="21600" y="10464"/>
                      <a:pt x="21600" y="17239"/>
                    </a:cubicBezTo>
                  </a:path>
                  <a:path w="21600" h="17239" stroke="0" extrusionOk="0">
                    <a:moveTo>
                      <a:pt x="13014" y="0"/>
                    </a:moveTo>
                    <a:cubicBezTo>
                      <a:pt x="18421" y="4082"/>
                      <a:pt x="21600" y="10464"/>
                      <a:pt x="21600" y="17239"/>
                    </a:cubicBezTo>
                    <a:lnTo>
                      <a:pt x="0" y="17239"/>
                    </a:lnTo>
                    <a:lnTo>
                      <a:pt x="13014" y="0"/>
                    </a:lnTo>
                    <a:close/>
                  </a:path>
                </a:pathLst>
              </a:cu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43" name="Arc 120"/>
              <p:cNvSpPr>
                <a:spLocks/>
              </p:cNvSpPr>
              <p:nvPr/>
            </p:nvSpPr>
            <p:spPr bwMode="auto">
              <a:xfrm rot="-10231181">
                <a:off x="8224" y="5468"/>
                <a:ext cx="86" cy="123"/>
              </a:xfrm>
              <a:custGeom>
                <a:avLst/>
                <a:gdLst>
                  <a:gd name="T0" fmla="*/ 0 w 21600"/>
                  <a:gd name="T1" fmla="*/ 0 h 25574"/>
                  <a:gd name="T2" fmla="*/ 0 w 21600"/>
                  <a:gd name="T3" fmla="*/ 0 h 25574"/>
                  <a:gd name="T4" fmla="*/ 0 w 21600"/>
                  <a:gd name="T5" fmla="*/ 0 h 25574"/>
                  <a:gd name="T6" fmla="*/ 0 60000 65536"/>
                  <a:gd name="T7" fmla="*/ 0 60000 65536"/>
                  <a:gd name="T8" fmla="*/ 0 60000 65536"/>
                  <a:gd name="T9" fmla="*/ 0 w 21600"/>
                  <a:gd name="T10" fmla="*/ 0 h 25574"/>
                  <a:gd name="T11" fmla="*/ 21600 w 21600"/>
                  <a:gd name="T12" fmla="*/ 25574 h 25574"/>
                </a:gdLst>
                <a:ahLst/>
                <a:cxnLst>
                  <a:cxn ang="T6">
                    <a:pos x="T0" y="T1"/>
                  </a:cxn>
                  <a:cxn ang="T7">
                    <a:pos x="T2" y="T3"/>
                  </a:cxn>
                  <a:cxn ang="T8">
                    <a:pos x="T4" y="T5"/>
                  </a:cxn>
                </a:cxnLst>
                <a:rect l="T9" t="T10" r="T11" b="T12"/>
                <a:pathLst>
                  <a:path w="21600" h="25574" fill="none" extrusionOk="0">
                    <a:moveTo>
                      <a:pt x="4457" y="0"/>
                    </a:moveTo>
                    <a:cubicBezTo>
                      <a:pt x="14449" y="2107"/>
                      <a:pt x="21600" y="10923"/>
                      <a:pt x="21600" y="21135"/>
                    </a:cubicBezTo>
                    <a:cubicBezTo>
                      <a:pt x="21600" y="22626"/>
                      <a:pt x="21445" y="24114"/>
                      <a:pt x="21138" y="25573"/>
                    </a:cubicBezTo>
                  </a:path>
                  <a:path w="21600" h="25574" stroke="0" extrusionOk="0">
                    <a:moveTo>
                      <a:pt x="4457" y="0"/>
                    </a:moveTo>
                    <a:cubicBezTo>
                      <a:pt x="14449" y="2107"/>
                      <a:pt x="21600" y="10923"/>
                      <a:pt x="21600" y="21135"/>
                    </a:cubicBezTo>
                    <a:cubicBezTo>
                      <a:pt x="21600" y="22626"/>
                      <a:pt x="21445" y="24114"/>
                      <a:pt x="21138" y="25573"/>
                    </a:cubicBezTo>
                    <a:lnTo>
                      <a:pt x="0" y="21135"/>
                    </a:lnTo>
                    <a:lnTo>
                      <a:pt x="4457" y="0"/>
                    </a:lnTo>
                    <a:close/>
                  </a:path>
                </a:pathLst>
              </a:custGeom>
              <a:noFill/>
              <a:ln w="127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44" name="Arc 121"/>
              <p:cNvSpPr>
                <a:spLocks/>
              </p:cNvSpPr>
              <p:nvPr/>
            </p:nvSpPr>
            <p:spPr bwMode="auto">
              <a:xfrm rot="7217262">
                <a:off x="8598" y="5510"/>
                <a:ext cx="73" cy="104"/>
              </a:xfrm>
              <a:custGeom>
                <a:avLst/>
                <a:gdLst>
                  <a:gd name="T0" fmla="*/ 0 w 18529"/>
                  <a:gd name="T1" fmla="*/ 0 h 21600"/>
                  <a:gd name="T2" fmla="*/ 0 w 18529"/>
                  <a:gd name="T3" fmla="*/ 0 h 21600"/>
                  <a:gd name="T4" fmla="*/ 0 w 18529"/>
                  <a:gd name="T5" fmla="*/ 0 h 21600"/>
                  <a:gd name="T6" fmla="*/ 0 60000 65536"/>
                  <a:gd name="T7" fmla="*/ 0 60000 65536"/>
                  <a:gd name="T8" fmla="*/ 0 60000 65536"/>
                  <a:gd name="T9" fmla="*/ 0 w 18529"/>
                  <a:gd name="T10" fmla="*/ 0 h 21600"/>
                  <a:gd name="T11" fmla="*/ 18529 w 18529"/>
                  <a:gd name="T12" fmla="*/ 21600 h 21600"/>
                </a:gdLst>
                <a:ahLst/>
                <a:cxnLst>
                  <a:cxn ang="T6">
                    <a:pos x="T0" y="T1"/>
                  </a:cxn>
                  <a:cxn ang="T7">
                    <a:pos x="T2" y="T3"/>
                  </a:cxn>
                  <a:cxn ang="T8">
                    <a:pos x="T4" y="T5"/>
                  </a:cxn>
                </a:cxnLst>
                <a:rect l="T9" t="T10" r="T11" b="T12"/>
                <a:pathLst>
                  <a:path w="18529" h="21600" fill="none" extrusionOk="0">
                    <a:moveTo>
                      <a:pt x="-1" y="1274"/>
                    </a:moveTo>
                    <a:cubicBezTo>
                      <a:pt x="2345" y="431"/>
                      <a:pt x="4818" y="-1"/>
                      <a:pt x="7311" y="0"/>
                    </a:cubicBezTo>
                    <a:cubicBezTo>
                      <a:pt x="11267" y="0"/>
                      <a:pt x="15148" y="1086"/>
                      <a:pt x="18529" y="3141"/>
                    </a:cubicBezTo>
                  </a:path>
                  <a:path w="18529" h="21600" stroke="0" extrusionOk="0">
                    <a:moveTo>
                      <a:pt x="-1" y="1274"/>
                    </a:moveTo>
                    <a:cubicBezTo>
                      <a:pt x="2345" y="431"/>
                      <a:pt x="4818" y="-1"/>
                      <a:pt x="7311" y="0"/>
                    </a:cubicBezTo>
                    <a:cubicBezTo>
                      <a:pt x="11267" y="0"/>
                      <a:pt x="15148" y="1086"/>
                      <a:pt x="18529" y="3141"/>
                    </a:cubicBezTo>
                    <a:lnTo>
                      <a:pt x="7311" y="21600"/>
                    </a:lnTo>
                    <a:lnTo>
                      <a:pt x="-1" y="1274"/>
                    </a:lnTo>
                    <a:close/>
                  </a:path>
                </a:pathLst>
              </a:cu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45" name="Arc 122"/>
              <p:cNvSpPr>
                <a:spLocks/>
              </p:cNvSpPr>
              <p:nvPr/>
            </p:nvSpPr>
            <p:spPr bwMode="auto">
              <a:xfrm rot="3786623">
                <a:off x="8705" y="5450"/>
                <a:ext cx="100" cy="110"/>
              </a:xfrm>
              <a:custGeom>
                <a:avLst/>
                <a:gdLst>
                  <a:gd name="T0" fmla="*/ 0 w 21600"/>
                  <a:gd name="T1" fmla="*/ 0 h 17306"/>
                  <a:gd name="T2" fmla="*/ 0 w 21600"/>
                  <a:gd name="T3" fmla="*/ 0 h 17306"/>
                  <a:gd name="T4" fmla="*/ 0 w 21600"/>
                  <a:gd name="T5" fmla="*/ 0 h 17306"/>
                  <a:gd name="T6" fmla="*/ 0 60000 65536"/>
                  <a:gd name="T7" fmla="*/ 0 60000 65536"/>
                  <a:gd name="T8" fmla="*/ 0 60000 65536"/>
                  <a:gd name="T9" fmla="*/ 0 w 21600"/>
                  <a:gd name="T10" fmla="*/ 0 h 17306"/>
                  <a:gd name="T11" fmla="*/ 21600 w 21600"/>
                  <a:gd name="T12" fmla="*/ 17306 h 17306"/>
                </a:gdLst>
                <a:ahLst/>
                <a:cxnLst>
                  <a:cxn ang="T6">
                    <a:pos x="T0" y="T1"/>
                  </a:cxn>
                  <a:cxn ang="T7">
                    <a:pos x="T2" y="T3"/>
                  </a:cxn>
                  <a:cxn ang="T8">
                    <a:pos x="T4" y="T5"/>
                  </a:cxn>
                </a:cxnLst>
                <a:rect l="T9" t="T10" r="T11" b="T12"/>
                <a:pathLst>
                  <a:path w="21600" h="17306" fill="none" extrusionOk="0">
                    <a:moveTo>
                      <a:pt x="12925" y="0"/>
                    </a:moveTo>
                    <a:cubicBezTo>
                      <a:pt x="18384" y="4077"/>
                      <a:pt x="21600" y="10492"/>
                      <a:pt x="21600" y="17306"/>
                    </a:cubicBezTo>
                  </a:path>
                  <a:path w="21600" h="17306" stroke="0" extrusionOk="0">
                    <a:moveTo>
                      <a:pt x="12925" y="0"/>
                    </a:moveTo>
                    <a:cubicBezTo>
                      <a:pt x="18384" y="4077"/>
                      <a:pt x="21600" y="10492"/>
                      <a:pt x="21600" y="17306"/>
                    </a:cubicBezTo>
                    <a:lnTo>
                      <a:pt x="0" y="17306"/>
                    </a:lnTo>
                    <a:lnTo>
                      <a:pt x="12925" y="0"/>
                    </a:ln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46" name="Line 123"/>
              <p:cNvSpPr>
                <a:spLocks noChangeShapeType="1"/>
              </p:cNvSpPr>
              <p:nvPr/>
            </p:nvSpPr>
            <p:spPr bwMode="auto">
              <a:xfrm>
                <a:off x="8510" y="5159"/>
                <a:ext cx="252" cy="131"/>
              </a:xfrm>
              <a:prstGeom prst="line">
                <a:avLst/>
              </a:prstGeom>
              <a:noFill/>
              <a:ln w="6350" cap="rnd">
                <a:solidFill>
                  <a:srgbClr val="000000"/>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45147" name="Line 124"/>
              <p:cNvSpPr>
                <a:spLocks noChangeShapeType="1"/>
              </p:cNvSpPr>
              <p:nvPr/>
            </p:nvSpPr>
            <p:spPr bwMode="auto">
              <a:xfrm flipV="1">
                <a:off x="8510" y="4923"/>
                <a:ext cx="117" cy="232"/>
              </a:xfrm>
              <a:prstGeom prst="line">
                <a:avLst/>
              </a:prstGeom>
              <a:noFill/>
              <a:ln w="6350" cap="rnd">
                <a:solidFill>
                  <a:srgbClr val="000000"/>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45148" name="Oval 125"/>
              <p:cNvSpPr>
                <a:spLocks noChangeArrowheads="1"/>
              </p:cNvSpPr>
              <p:nvPr/>
            </p:nvSpPr>
            <p:spPr bwMode="auto">
              <a:xfrm>
                <a:off x="7976" y="4601"/>
                <a:ext cx="1040" cy="105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149" name="Line 126"/>
              <p:cNvSpPr>
                <a:spLocks noChangeShapeType="1"/>
              </p:cNvSpPr>
              <p:nvPr/>
            </p:nvSpPr>
            <p:spPr bwMode="auto">
              <a:xfrm flipH="1">
                <a:off x="8226" y="4451"/>
                <a:ext cx="150" cy="1051"/>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50" name="Line 127"/>
              <p:cNvSpPr>
                <a:spLocks noChangeShapeType="1"/>
              </p:cNvSpPr>
              <p:nvPr/>
            </p:nvSpPr>
            <p:spPr bwMode="auto">
              <a:xfrm flipH="1">
                <a:off x="8810" y="4806"/>
                <a:ext cx="276" cy="68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51" name="Oval 128"/>
              <p:cNvSpPr>
                <a:spLocks noChangeArrowheads="1"/>
              </p:cNvSpPr>
              <p:nvPr/>
            </p:nvSpPr>
            <p:spPr bwMode="auto">
              <a:xfrm>
                <a:off x="8301" y="4590"/>
                <a:ext cx="80" cy="71"/>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152" name="Oval 129"/>
              <p:cNvSpPr>
                <a:spLocks noChangeArrowheads="1"/>
              </p:cNvSpPr>
              <p:nvPr/>
            </p:nvSpPr>
            <p:spPr bwMode="auto">
              <a:xfrm>
                <a:off x="8966" y="4970"/>
                <a:ext cx="80" cy="71"/>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153" name="Line 130"/>
              <p:cNvSpPr>
                <a:spLocks noChangeShapeType="1"/>
              </p:cNvSpPr>
              <p:nvPr/>
            </p:nvSpPr>
            <p:spPr bwMode="auto">
              <a:xfrm>
                <a:off x="8041" y="4591"/>
                <a:ext cx="427" cy="966"/>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54" name="Line 131"/>
              <p:cNvSpPr>
                <a:spLocks noChangeShapeType="1"/>
              </p:cNvSpPr>
              <p:nvPr/>
            </p:nvSpPr>
            <p:spPr bwMode="auto">
              <a:xfrm flipH="1">
                <a:off x="8589" y="4621"/>
                <a:ext cx="337" cy="92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55" name="Line 132"/>
              <p:cNvSpPr>
                <a:spLocks noChangeShapeType="1"/>
              </p:cNvSpPr>
              <p:nvPr/>
            </p:nvSpPr>
            <p:spPr bwMode="auto">
              <a:xfrm>
                <a:off x="8196" y="4491"/>
                <a:ext cx="147" cy="1069"/>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56" name="Line 133"/>
              <p:cNvSpPr>
                <a:spLocks noChangeShapeType="1"/>
              </p:cNvSpPr>
              <p:nvPr/>
            </p:nvSpPr>
            <p:spPr bwMode="auto">
              <a:xfrm flipH="1">
                <a:off x="8697" y="4721"/>
                <a:ext cx="318" cy="82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5157" name="Group 134"/>
              <p:cNvGrpSpPr>
                <a:grpSpLocks/>
              </p:cNvGrpSpPr>
              <p:nvPr/>
            </p:nvGrpSpPr>
            <p:grpSpPr bwMode="auto">
              <a:xfrm rot="8196472">
                <a:off x="8002" y="4305"/>
                <a:ext cx="315" cy="261"/>
                <a:chOff x="8668" y="1766"/>
                <a:chExt cx="272" cy="218"/>
              </a:xfrm>
            </p:grpSpPr>
            <p:sp>
              <p:nvSpPr>
                <p:cNvPr id="45179" name="Arc 135"/>
                <p:cNvSpPr>
                  <a:spLocks/>
                </p:cNvSpPr>
                <p:nvPr/>
              </p:nvSpPr>
              <p:spPr bwMode="auto">
                <a:xfrm rot="8658589">
                  <a:off x="8742" y="1772"/>
                  <a:ext cx="198"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80" name="Line 136"/>
                <p:cNvSpPr>
                  <a:spLocks noChangeShapeType="1"/>
                </p:cNvSpPr>
                <p:nvPr/>
              </p:nvSpPr>
              <p:spPr bwMode="auto">
                <a:xfrm rot="2820352" flipH="1" flipV="1">
                  <a:off x="8631" y="1803"/>
                  <a:ext cx="89" cy="15"/>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45158" name="Text Box 137"/>
              <p:cNvSpPr txBox="1">
                <a:spLocks noChangeArrowheads="1"/>
              </p:cNvSpPr>
              <p:nvPr/>
            </p:nvSpPr>
            <p:spPr bwMode="auto">
              <a:xfrm>
                <a:off x="7961" y="4561"/>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45159" name="Text Box 138"/>
              <p:cNvSpPr txBox="1">
                <a:spLocks noChangeArrowheads="1"/>
              </p:cNvSpPr>
              <p:nvPr/>
            </p:nvSpPr>
            <p:spPr bwMode="auto">
              <a:xfrm>
                <a:off x="8341" y="5381"/>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2</a:t>
                </a:r>
                <a:endParaRPr lang="en-US" altLang="en-US" sz="1800"/>
              </a:p>
            </p:txBody>
          </p:sp>
          <p:sp>
            <p:nvSpPr>
              <p:cNvPr id="45160" name="Text Box 139"/>
              <p:cNvSpPr txBox="1">
                <a:spLocks noChangeArrowheads="1"/>
              </p:cNvSpPr>
              <p:nvPr/>
            </p:nvSpPr>
            <p:spPr bwMode="auto">
              <a:xfrm>
                <a:off x="8271" y="4401"/>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45161" name="Text Box 140"/>
              <p:cNvSpPr txBox="1">
                <a:spLocks noChangeArrowheads="1"/>
              </p:cNvSpPr>
              <p:nvPr/>
            </p:nvSpPr>
            <p:spPr bwMode="auto">
              <a:xfrm>
                <a:off x="8921" y="4601"/>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45162" name="Text Box 141"/>
              <p:cNvSpPr txBox="1">
                <a:spLocks noChangeArrowheads="1"/>
              </p:cNvSpPr>
              <p:nvPr/>
            </p:nvSpPr>
            <p:spPr bwMode="auto">
              <a:xfrm>
                <a:off x="8991" y="4721"/>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2</a:t>
                </a:r>
                <a:endParaRPr lang="en-US" altLang="en-US" sz="1800"/>
              </a:p>
            </p:txBody>
          </p:sp>
          <p:sp>
            <p:nvSpPr>
              <p:cNvPr id="45163" name="Text Box 142"/>
              <p:cNvSpPr txBox="1">
                <a:spLocks noChangeArrowheads="1"/>
              </p:cNvSpPr>
              <p:nvPr/>
            </p:nvSpPr>
            <p:spPr bwMode="auto">
              <a:xfrm>
                <a:off x="9066" y="4891"/>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45164" name="Oval 143"/>
              <p:cNvSpPr>
                <a:spLocks noChangeArrowheads="1"/>
              </p:cNvSpPr>
              <p:nvPr/>
            </p:nvSpPr>
            <p:spPr bwMode="auto">
              <a:xfrm>
                <a:off x="8191" y="4645"/>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165" name="Oval 144"/>
              <p:cNvSpPr>
                <a:spLocks noChangeArrowheads="1"/>
              </p:cNvSpPr>
              <p:nvPr/>
            </p:nvSpPr>
            <p:spPr bwMode="auto">
              <a:xfrm>
                <a:off x="8081" y="4725"/>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166" name="Oval 145"/>
              <p:cNvSpPr>
                <a:spLocks noChangeArrowheads="1"/>
              </p:cNvSpPr>
              <p:nvPr/>
            </p:nvSpPr>
            <p:spPr bwMode="auto">
              <a:xfrm>
                <a:off x="8836" y="4730"/>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167" name="Oval 146"/>
              <p:cNvSpPr>
                <a:spLocks noChangeArrowheads="1"/>
              </p:cNvSpPr>
              <p:nvPr/>
            </p:nvSpPr>
            <p:spPr bwMode="auto">
              <a:xfrm>
                <a:off x="8916" y="4835"/>
                <a:ext cx="80" cy="71"/>
              </a:xfrm>
              <a:prstGeom prst="ellipse">
                <a:avLst/>
              </a:prstGeom>
              <a:solidFill>
                <a:srgbClr val="FFFFFF"/>
              </a:solidFill>
              <a:ln w="9525">
                <a:solidFill>
                  <a:srgbClr val="3366FF"/>
                </a:solidFill>
                <a:round/>
                <a:headEnd/>
                <a:tailEnd/>
              </a:ln>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45168" name="Group 147"/>
              <p:cNvGrpSpPr>
                <a:grpSpLocks/>
              </p:cNvGrpSpPr>
              <p:nvPr/>
            </p:nvGrpSpPr>
            <p:grpSpPr bwMode="auto">
              <a:xfrm rot="-9529391">
                <a:off x="8907" y="4525"/>
                <a:ext cx="315" cy="261"/>
                <a:chOff x="8668" y="1766"/>
                <a:chExt cx="272" cy="218"/>
              </a:xfrm>
            </p:grpSpPr>
            <p:sp>
              <p:nvSpPr>
                <p:cNvPr id="45177" name="Arc 148"/>
                <p:cNvSpPr>
                  <a:spLocks/>
                </p:cNvSpPr>
                <p:nvPr/>
              </p:nvSpPr>
              <p:spPr bwMode="auto">
                <a:xfrm rot="8658589">
                  <a:off x="8742" y="1772"/>
                  <a:ext cx="198"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78" name="Line 149"/>
                <p:cNvSpPr>
                  <a:spLocks noChangeShapeType="1"/>
                </p:cNvSpPr>
                <p:nvPr/>
              </p:nvSpPr>
              <p:spPr bwMode="auto">
                <a:xfrm rot="2820352" flipH="1" flipV="1">
                  <a:off x="8631" y="1803"/>
                  <a:ext cx="89" cy="15"/>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45169" name="Text Box 150"/>
              <p:cNvSpPr txBox="1">
                <a:spLocks noChangeArrowheads="1"/>
              </p:cNvSpPr>
              <p:nvPr/>
            </p:nvSpPr>
            <p:spPr bwMode="auto">
              <a:xfrm>
                <a:off x="8130" y="5271"/>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sp>
            <p:nvSpPr>
              <p:cNvPr id="45170" name="Text Box 151"/>
              <p:cNvSpPr txBox="1">
                <a:spLocks noChangeArrowheads="1"/>
              </p:cNvSpPr>
              <p:nvPr/>
            </p:nvSpPr>
            <p:spPr bwMode="auto">
              <a:xfrm>
                <a:off x="8101" y="4466"/>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45171" name="Group 152"/>
              <p:cNvGrpSpPr>
                <a:grpSpLocks/>
              </p:cNvGrpSpPr>
              <p:nvPr/>
            </p:nvGrpSpPr>
            <p:grpSpPr bwMode="auto">
              <a:xfrm rot="-647510">
                <a:off x="8109" y="5322"/>
                <a:ext cx="609" cy="437"/>
                <a:chOff x="9343" y="2936"/>
                <a:chExt cx="609" cy="437"/>
              </a:xfrm>
            </p:grpSpPr>
            <p:sp>
              <p:nvSpPr>
                <p:cNvPr id="45175" name="Arc 153"/>
                <p:cNvSpPr>
                  <a:spLocks/>
                </p:cNvSpPr>
                <p:nvPr/>
              </p:nvSpPr>
              <p:spPr bwMode="auto">
                <a:xfrm rot="8140107">
                  <a:off x="9461" y="2936"/>
                  <a:ext cx="491" cy="437"/>
                </a:xfrm>
                <a:custGeom>
                  <a:avLst/>
                  <a:gdLst>
                    <a:gd name="T0" fmla="*/ 0 w 21600"/>
                    <a:gd name="T1" fmla="*/ 0 h 16812"/>
                    <a:gd name="T2" fmla="*/ 0 w 21600"/>
                    <a:gd name="T3" fmla="*/ 0 h 16812"/>
                    <a:gd name="T4" fmla="*/ 0 w 21600"/>
                    <a:gd name="T5" fmla="*/ 0 h 16812"/>
                    <a:gd name="T6" fmla="*/ 0 60000 65536"/>
                    <a:gd name="T7" fmla="*/ 0 60000 65536"/>
                    <a:gd name="T8" fmla="*/ 0 60000 65536"/>
                    <a:gd name="T9" fmla="*/ 0 w 21600"/>
                    <a:gd name="T10" fmla="*/ 0 h 16812"/>
                    <a:gd name="T11" fmla="*/ 21600 w 21600"/>
                    <a:gd name="T12" fmla="*/ 16812 h 16812"/>
                  </a:gdLst>
                  <a:ahLst/>
                  <a:cxnLst>
                    <a:cxn ang="T6">
                      <a:pos x="T0" y="T1"/>
                    </a:cxn>
                    <a:cxn ang="T7">
                      <a:pos x="T2" y="T3"/>
                    </a:cxn>
                    <a:cxn ang="T8">
                      <a:pos x="T4" y="T5"/>
                    </a:cxn>
                  </a:cxnLst>
                  <a:rect l="T9" t="T10" r="T11" b="T12"/>
                  <a:pathLst>
                    <a:path w="21600" h="16812" fill="none" extrusionOk="0">
                      <a:moveTo>
                        <a:pt x="13561" y="0"/>
                      </a:moveTo>
                      <a:cubicBezTo>
                        <a:pt x="18645" y="4100"/>
                        <a:pt x="21600" y="10281"/>
                        <a:pt x="21600" y="16812"/>
                      </a:cubicBezTo>
                    </a:path>
                    <a:path w="21600" h="16812" stroke="0" extrusionOk="0">
                      <a:moveTo>
                        <a:pt x="13561" y="0"/>
                      </a:moveTo>
                      <a:cubicBezTo>
                        <a:pt x="18645" y="4100"/>
                        <a:pt x="21600" y="10281"/>
                        <a:pt x="21600" y="16812"/>
                      </a:cubicBezTo>
                      <a:lnTo>
                        <a:pt x="0" y="16812"/>
                      </a:lnTo>
                      <a:lnTo>
                        <a:pt x="13561"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76" name="Line 154"/>
                <p:cNvSpPr>
                  <a:spLocks noChangeShapeType="1"/>
                </p:cNvSpPr>
                <p:nvPr/>
              </p:nvSpPr>
              <p:spPr bwMode="auto">
                <a:xfrm rot="3002440" flipH="1" flipV="1">
                  <a:off x="9303" y="3122"/>
                  <a:ext cx="93" cy="14"/>
                </a:xfrm>
                <a:prstGeom prst="line">
                  <a:avLst/>
                </a:prstGeom>
                <a:noFill/>
                <a:ln w="635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45172" name="Text Box 155"/>
              <p:cNvSpPr txBox="1">
                <a:spLocks noChangeArrowheads="1"/>
              </p:cNvSpPr>
              <p:nvPr/>
            </p:nvSpPr>
            <p:spPr bwMode="auto">
              <a:xfrm>
                <a:off x="8490" y="5397"/>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1</a:t>
                </a:r>
                <a:endParaRPr lang="en-US" altLang="en-US" sz="1800"/>
              </a:p>
            </p:txBody>
          </p:sp>
          <p:sp>
            <p:nvSpPr>
              <p:cNvPr id="45173" name="Text Box 156"/>
              <p:cNvSpPr txBox="1">
                <a:spLocks noChangeArrowheads="1"/>
              </p:cNvSpPr>
              <p:nvPr/>
            </p:nvSpPr>
            <p:spPr bwMode="auto">
              <a:xfrm>
                <a:off x="8673" y="5285"/>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2</a:t>
                </a:r>
                <a:endParaRPr lang="en-US" altLang="en-US" sz="1800"/>
              </a:p>
            </p:txBody>
          </p:sp>
          <p:sp>
            <p:nvSpPr>
              <p:cNvPr id="45174" name="Text Box 157"/>
              <p:cNvSpPr txBox="1">
                <a:spLocks noChangeArrowheads="1"/>
              </p:cNvSpPr>
              <p:nvPr/>
            </p:nvSpPr>
            <p:spPr bwMode="auto">
              <a:xfrm>
                <a:off x="8897" y="5210"/>
                <a:ext cx="9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800"/>
                  <a:t>3</a:t>
                </a:r>
                <a:endParaRPr lang="en-US" altLang="en-US" sz="1800"/>
              </a:p>
            </p:txBody>
          </p:sp>
        </p:grpSp>
        <p:pic>
          <p:nvPicPr>
            <p:cNvPr id="45070" name="Picture 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 y="1428"/>
              <a:ext cx="1077" cy="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1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 y="2377"/>
              <a:ext cx="999" cy="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2" name="Text Box 160"/>
            <p:cNvSpPr txBox="1">
              <a:spLocks noChangeArrowheads="1"/>
            </p:cNvSpPr>
            <p:nvPr/>
          </p:nvSpPr>
          <p:spPr bwMode="auto">
            <a:xfrm>
              <a:off x="803" y="2587"/>
              <a:ext cx="405" cy="178"/>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Gripper</a:t>
              </a:r>
              <a:endParaRPr lang="en-US" altLang="en-US" sz="1800"/>
            </a:p>
          </p:txBody>
        </p:sp>
        <p:sp>
          <p:nvSpPr>
            <p:cNvPr id="45073" name="Line 161"/>
            <p:cNvSpPr>
              <a:spLocks noChangeShapeType="1"/>
            </p:cNvSpPr>
            <p:nvPr/>
          </p:nvSpPr>
          <p:spPr bwMode="auto">
            <a:xfrm flipH="1">
              <a:off x="790" y="2639"/>
              <a:ext cx="168" cy="396"/>
            </a:xfrm>
            <a:prstGeom prst="line">
              <a:avLst/>
            </a:prstGeom>
            <a:noFill/>
            <a:ln w="1905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74" name="Text Box 162"/>
            <p:cNvSpPr txBox="1">
              <a:spLocks noChangeArrowheads="1"/>
            </p:cNvSpPr>
            <p:nvPr/>
          </p:nvSpPr>
          <p:spPr bwMode="auto">
            <a:xfrm>
              <a:off x="233" y="2595"/>
              <a:ext cx="546" cy="179"/>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Membrane</a:t>
              </a:r>
              <a:endParaRPr lang="en-US" altLang="en-US" sz="1800"/>
            </a:p>
          </p:txBody>
        </p:sp>
        <p:sp>
          <p:nvSpPr>
            <p:cNvPr id="45075" name="Line 163"/>
            <p:cNvSpPr>
              <a:spLocks noChangeShapeType="1"/>
            </p:cNvSpPr>
            <p:nvPr/>
          </p:nvSpPr>
          <p:spPr bwMode="auto">
            <a:xfrm>
              <a:off x="537" y="2734"/>
              <a:ext cx="39" cy="268"/>
            </a:xfrm>
            <a:prstGeom prst="line">
              <a:avLst/>
            </a:prstGeom>
            <a:noFill/>
            <a:ln w="1905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5076" name="Picture 1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 y="1437"/>
              <a:ext cx="988" cy="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7" name="Picture 1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 y="2402"/>
              <a:ext cx="1157" cy="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8" name="Text Box 166"/>
            <p:cNvSpPr txBox="1">
              <a:spLocks noChangeArrowheads="1"/>
            </p:cNvSpPr>
            <p:nvPr/>
          </p:nvSpPr>
          <p:spPr bwMode="auto">
            <a:xfrm>
              <a:off x="2185" y="3165"/>
              <a:ext cx="466" cy="160"/>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Tool 2</a:t>
              </a:r>
              <a:endParaRPr lang="en-US" altLang="en-US" sz="1800"/>
            </a:p>
          </p:txBody>
        </p:sp>
        <p:sp>
          <p:nvSpPr>
            <p:cNvPr id="45079" name="Line 167"/>
            <p:cNvSpPr>
              <a:spLocks noChangeShapeType="1"/>
            </p:cNvSpPr>
            <p:nvPr/>
          </p:nvSpPr>
          <p:spPr bwMode="auto">
            <a:xfrm flipH="1" flipV="1">
              <a:off x="2081" y="2862"/>
              <a:ext cx="273" cy="316"/>
            </a:xfrm>
            <a:prstGeom prst="line">
              <a:avLst/>
            </a:prstGeom>
            <a:noFill/>
            <a:ln w="1905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80" name="Line 168"/>
            <p:cNvSpPr>
              <a:spLocks noChangeShapeType="1"/>
            </p:cNvSpPr>
            <p:nvPr/>
          </p:nvSpPr>
          <p:spPr bwMode="auto">
            <a:xfrm flipH="1" flipV="1">
              <a:off x="1842" y="2817"/>
              <a:ext cx="41" cy="328"/>
            </a:xfrm>
            <a:prstGeom prst="line">
              <a:avLst/>
            </a:prstGeom>
            <a:noFill/>
            <a:ln w="1905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81" name="Text Box 169"/>
            <p:cNvSpPr txBox="1">
              <a:spLocks noChangeArrowheads="1"/>
            </p:cNvSpPr>
            <p:nvPr/>
          </p:nvSpPr>
          <p:spPr bwMode="auto">
            <a:xfrm>
              <a:off x="1645" y="3148"/>
              <a:ext cx="466" cy="160"/>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Tool 1</a:t>
              </a:r>
              <a:endParaRPr lang="en-US" altLang="en-US" sz="1800"/>
            </a:p>
          </p:txBody>
        </p:sp>
        <p:grpSp>
          <p:nvGrpSpPr>
            <p:cNvPr id="45082" name="Group 170"/>
            <p:cNvGrpSpPr>
              <a:grpSpLocks/>
            </p:cNvGrpSpPr>
            <p:nvPr/>
          </p:nvGrpSpPr>
          <p:grpSpPr bwMode="auto">
            <a:xfrm>
              <a:off x="3030" y="2403"/>
              <a:ext cx="1222" cy="951"/>
              <a:chOff x="6329" y="6678"/>
              <a:chExt cx="2063" cy="1670"/>
            </a:xfrm>
          </p:grpSpPr>
          <p:pic>
            <p:nvPicPr>
              <p:cNvPr id="45135" name="Picture 171" descr="CASE3_N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3" y="6678"/>
                <a:ext cx="1899" cy="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36" name="Text Box 172"/>
              <p:cNvSpPr txBox="1">
                <a:spLocks noChangeArrowheads="1"/>
              </p:cNvSpPr>
              <p:nvPr/>
            </p:nvSpPr>
            <p:spPr bwMode="auto">
              <a:xfrm>
                <a:off x="6329" y="8054"/>
                <a:ext cx="765" cy="283"/>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Tool 1</a:t>
                </a:r>
                <a:endParaRPr lang="en-US" altLang="en-US" sz="1800"/>
              </a:p>
            </p:txBody>
          </p:sp>
          <p:sp>
            <p:nvSpPr>
              <p:cNvPr id="45137" name="Line 173"/>
              <p:cNvSpPr>
                <a:spLocks noChangeShapeType="1"/>
              </p:cNvSpPr>
              <p:nvPr/>
            </p:nvSpPr>
            <p:spPr bwMode="auto">
              <a:xfrm flipH="1" flipV="1">
                <a:off x="6772" y="7871"/>
                <a:ext cx="138" cy="183"/>
              </a:xfrm>
              <a:prstGeom prst="line">
                <a:avLst/>
              </a:prstGeom>
              <a:noFill/>
              <a:ln w="1905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138" name="Text Box 174"/>
              <p:cNvSpPr txBox="1">
                <a:spLocks noChangeArrowheads="1"/>
              </p:cNvSpPr>
              <p:nvPr/>
            </p:nvSpPr>
            <p:spPr bwMode="auto">
              <a:xfrm>
                <a:off x="7521" y="8016"/>
                <a:ext cx="765" cy="283"/>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Tool 2</a:t>
                </a:r>
                <a:endParaRPr lang="en-US" altLang="en-US" sz="1800"/>
              </a:p>
            </p:txBody>
          </p:sp>
          <p:sp>
            <p:nvSpPr>
              <p:cNvPr id="45139" name="Line 175"/>
              <p:cNvSpPr>
                <a:spLocks noChangeShapeType="1"/>
              </p:cNvSpPr>
              <p:nvPr/>
            </p:nvSpPr>
            <p:spPr bwMode="auto">
              <a:xfrm flipV="1">
                <a:off x="7798" y="7641"/>
                <a:ext cx="264" cy="398"/>
              </a:xfrm>
              <a:prstGeom prst="line">
                <a:avLst/>
              </a:prstGeom>
              <a:noFill/>
              <a:ln w="1905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5083" name="Group 176"/>
            <p:cNvGrpSpPr>
              <a:grpSpLocks/>
            </p:cNvGrpSpPr>
            <p:nvPr/>
          </p:nvGrpSpPr>
          <p:grpSpPr bwMode="auto">
            <a:xfrm>
              <a:off x="4495" y="2423"/>
              <a:ext cx="1115" cy="952"/>
              <a:chOff x="9128" y="6616"/>
              <a:chExt cx="2074" cy="1770"/>
            </a:xfrm>
          </p:grpSpPr>
          <p:pic>
            <p:nvPicPr>
              <p:cNvPr id="45132" name="Picture 17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8" y="6616"/>
                <a:ext cx="2074" cy="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33" name="Text Box 178"/>
              <p:cNvSpPr txBox="1">
                <a:spLocks noChangeArrowheads="1"/>
              </p:cNvSpPr>
              <p:nvPr/>
            </p:nvSpPr>
            <p:spPr bwMode="auto">
              <a:xfrm>
                <a:off x="9254" y="6647"/>
                <a:ext cx="1859" cy="286"/>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Tool under retina</a:t>
                </a:r>
                <a:endParaRPr lang="en-US" altLang="en-US" sz="1800"/>
              </a:p>
            </p:txBody>
          </p:sp>
          <p:sp>
            <p:nvSpPr>
              <p:cNvPr id="45134" name="Line 179"/>
              <p:cNvSpPr>
                <a:spLocks noChangeShapeType="1"/>
              </p:cNvSpPr>
              <p:nvPr/>
            </p:nvSpPr>
            <p:spPr bwMode="auto">
              <a:xfrm flipH="1">
                <a:off x="10810" y="6961"/>
                <a:ext cx="62" cy="382"/>
              </a:xfrm>
              <a:prstGeom prst="line">
                <a:avLst/>
              </a:prstGeom>
              <a:noFill/>
              <a:ln w="1905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5084" name="Group 180"/>
            <p:cNvGrpSpPr>
              <a:grpSpLocks/>
            </p:cNvGrpSpPr>
            <p:nvPr/>
          </p:nvGrpSpPr>
          <p:grpSpPr bwMode="auto">
            <a:xfrm>
              <a:off x="3174" y="1433"/>
              <a:ext cx="1083" cy="947"/>
              <a:chOff x="6372" y="4895"/>
              <a:chExt cx="1925" cy="1687"/>
            </a:xfrm>
          </p:grpSpPr>
          <p:pic>
            <p:nvPicPr>
              <p:cNvPr id="45129" name="Picture 181" descr="Case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7" y="4895"/>
                <a:ext cx="1455" cy="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30" name="Freeform 182"/>
              <p:cNvSpPr>
                <a:spLocks noChangeAspect="1"/>
              </p:cNvSpPr>
              <p:nvPr/>
            </p:nvSpPr>
            <p:spPr bwMode="auto">
              <a:xfrm>
                <a:off x="6372" y="5099"/>
                <a:ext cx="477" cy="383"/>
              </a:xfrm>
              <a:custGeom>
                <a:avLst/>
                <a:gdLst>
                  <a:gd name="T0" fmla="*/ 0 w 420"/>
                  <a:gd name="T1" fmla="*/ 2292 h 337"/>
                  <a:gd name="T2" fmla="*/ 949 w 420"/>
                  <a:gd name="T3" fmla="*/ 794 h 337"/>
                  <a:gd name="T4" fmla="*/ 2288 w 420"/>
                  <a:gd name="T5" fmla="*/ 114 h 337"/>
                  <a:gd name="T6" fmla="*/ 2840 w 420"/>
                  <a:gd name="T7" fmla="*/ 114 h 337"/>
                  <a:gd name="T8" fmla="*/ 0 60000 65536"/>
                  <a:gd name="T9" fmla="*/ 0 60000 65536"/>
                  <a:gd name="T10" fmla="*/ 0 60000 65536"/>
                  <a:gd name="T11" fmla="*/ 0 60000 65536"/>
                  <a:gd name="T12" fmla="*/ 0 w 420"/>
                  <a:gd name="T13" fmla="*/ 0 h 337"/>
                  <a:gd name="T14" fmla="*/ 420 w 420"/>
                  <a:gd name="T15" fmla="*/ 337 h 337"/>
                </a:gdLst>
                <a:ahLst/>
                <a:cxnLst>
                  <a:cxn ang="T8">
                    <a:pos x="T0" y="T1"/>
                  </a:cxn>
                  <a:cxn ang="T9">
                    <a:pos x="T2" y="T3"/>
                  </a:cxn>
                  <a:cxn ang="T10">
                    <a:pos x="T4" y="T5"/>
                  </a:cxn>
                  <a:cxn ang="T11">
                    <a:pos x="T6" y="T7"/>
                  </a:cxn>
                </a:cxnLst>
                <a:rect l="T12" t="T13" r="T14" b="T15"/>
                <a:pathLst>
                  <a:path w="420" h="337">
                    <a:moveTo>
                      <a:pt x="0" y="337"/>
                    </a:moveTo>
                    <a:cubicBezTo>
                      <a:pt x="41" y="253"/>
                      <a:pt x="83" y="170"/>
                      <a:pt x="140" y="117"/>
                    </a:cubicBezTo>
                    <a:cubicBezTo>
                      <a:pt x="197" y="64"/>
                      <a:pt x="293" y="34"/>
                      <a:pt x="340" y="17"/>
                    </a:cubicBezTo>
                    <a:cubicBezTo>
                      <a:pt x="387" y="0"/>
                      <a:pt x="403" y="8"/>
                      <a:pt x="420" y="17"/>
                    </a:cubicBezTo>
                  </a:path>
                </a:pathLst>
              </a:custGeom>
              <a:noFill/>
              <a:ln w="9525">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31" name="Freeform 183"/>
              <p:cNvSpPr>
                <a:spLocks noChangeAspect="1"/>
              </p:cNvSpPr>
              <p:nvPr/>
            </p:nvSpPr>
            <p:spPr bwMode="auto">
              <a:xfrm rot="10185354">
                <a:off x="7820" y="5978"/>
                <a:ext cx="477" cy="382"/>
              </a:xfrm>
              <a:custGeom>
                <a:avLst/>
                <a:gdLst>
                  <a:gd name="T0" fmla="*/ 0 w 420"/>
                  <a:gd name="T1" fmla="*/ 2210 h 337"/>
                  <a:gd name="T2" fmla="*/ 949 w 420"/>
                  <a:gd name="T3" fmla="*/ 770 h 337"/>
                  <a:gd name="T4" fmla="*/ 2288 w 420"/>
                  <a:gd name="T5" fmla="*/ 110 h 337"/>
                  <a:gd name="T6" fmla="*/ 2840 w 420"/>
                  <a:gd name="T7" fmla="*/ 110 h 337"/>
                  <a:gd name="T8" fmla="*/ 0 60000 65536"/>
                  <a:gd name="T9" fmla="*/ 0 60000 65536"/>
                  <a:gd name="T10" fmla="*/ 0 60000 65536"/>
                  <a:gd name="T11" fmla="*/ 0 60000 65536"/>
                  <a:gd name="T12" fmla="*/ 0 w 420"/>
                  <a:gd name="T13" fmla="*/ 0 h 337"/>
                  <a:gd name="T14" fmla="*/ 420 w 420"/>
                  <a:gd name="T15" fmla="*/ 337 h 337"/>
                </a:gdLst>
                <a:ahLst/>
                <a:cxnLst>
                  <a:cxn ang="T8">
                    <a:pos x="T0" y="T1"/>
                  </a:cxn>
                  <a:cxn ang="T9">
                    <a:pos x="T2" y="T3"/>
                  </a:cxn>
                  <a:cxn ang="T10">
                    <a:pos x="T4" y="T5"/>
                  </a:cxn>
                  <a:cxn ang="T11">
                    <a:pos x="T6" y="T7"/>
                  </a:cxn>
                </a:cxnLst>
                <a:rect l="T12" t="T13" r="T14" b="T15"/>
                <a:pathLst>
                  <a:path w="420" h="337">
                    <a:moveTo>
                      <a:pt x="0" y="337"/>
                    </a:moveTo>
                    <a:cubicBezTo>
                      <a:pt x="41" y="253"/>
                      <a:pt x="83" y="170"/>
                      <a:pt x="140" y="117"/>
                    </a:cubicBezTo>
                    <a:cubicBezTo>
                      <a:pt x="197" y="64"/>
                      <a:pt x="293" y="34"/>
                      <a:pt x="340" y="17"/>
                    </a:cubicBezTo>
                    <a:cubicBezTo>
                      <a:pt x="387" y="0"/>
                      <a:pt x="403" y="8"/>
                      <a:pt x="420" y="17"/>
                    </a:cubicBezTo>
                  </a:path>
                </a:pathLst>
              </a:custGeom>
              <a:noFill/>
              <a:ln w="9525">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5085" name="Text Box 184"/>
            <p:cNvSpPr txBox="1">
              <a:spLocks noChangeArrowheads="1"/>
            </p:cNvSpPr>
            <p:nvPr/>
          </p:nvSpPr>
          <p:spPr bwMode="auto">
            <a:xfrm>
              <a:off x="329" y="455"/>
              <a:ext cx="935"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Case 1</a:t>
              </a:r>
              <a:endParaRPr lang="en-US" altLang="en-US" sz="1800"/>
            </a:p>
          </p:txBody>
        </p:sp>
        <p:sp>
          <p:nvSpPr>
            <p:cNvPr id="45086" name="Text Box 185"/>
            <p:cNvSpPr txBox="1">
              <a:spLocks noChangeArrowheads="1"/>
            </p:cNvSpPr>
            <p:nvPr/>
          </p:nvSpPr>
          <p:spPr bwMode="auto">
            <a:xfrm>
              <a:off x="1708" y="463"/>
              <a:ext cx="935"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Case 2</a:t>
              </a:r>
              <a:endParaRPr lang="en-US" altLang="en-US" sz="1800"/>
            </a:p>
          </p:txBody>
        </p:sp>
        <p:sp>
          <p:nvSpPr>
            <p:cNvPr id="45087" name="Text Box 186"/>
            <p:cNvSpPr txBox="1">
              <a:spLocks noChangeArrowheads="1"/>
            </p:cNvSpPr>
            <p:nvPr/>
          </p:nvSpPr>
          <p:spPr bwMode="auto">
            <a:xfrm>
              <a:off x="3143" y="455"/>
              <a:ext cx="936"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Case 3</a:t>
              </a:r>
              <a:endParaRPr lang="en-US" altLang="en-US" sz="1800"/>
            </a:p>
          </p:txBody>
        </p:sp>
        <p:sp>
          <p:nvSpPr>
            <p:cNvPr id="45088" name="Text Box 187"/>
            <p:cNvSpPr txBox="1">
              <a:spLocks noChangeArrowheads="1"/>
            </p:cNvSpPr>
            <p:nvPr/>
          </p:nvSpPr>
          <p:spPr bwMode="auto">
            <a:xfrm>
              <a:off x="4506" y="463"/>
              <a:ext cx="936"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Case 4</a:t>
              </a:r>
              <a:endParaRPr lang="en-US" altLang="en-US" sz="1800"/>
            </a:p>
          </p:txBody>
        </p:sp>
        <p:sp>
          <p:nvSpPr>
            <p:cNvPr id="45089" name="Line 188"/>
            <p:cNvSpPr>
              <a:spLocks noChangeShapeType="1"/>
            </p:cNvSpPr>
            <p:nvPr/>
          </p:nvSpPr>
          <p:spPr bwMode="auto">
            <a:xfrm>
              <a:off x="127" y="600"/>
              <a:ext cx="550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0" name="Line 189"/>
            <p:cNvSpPr>
              <a:spLocks noChangeShapeType="1"/>
            </p:cNvSpPr>
            <p:nvPr/>
          </p:nvSpPr>
          <p:spPr bwMode="auto">
            <a:xfrm>
              <a:off x="4281" y="455"/>
              <a:ext cx="0" cy="296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1" name="Line 190"/>
            <p:cNvSpPr>
              <a:spLocks noChangeShapeType="1"/>
            </p:cNvSpPr>
            <p:nvPr/>
          </p:nvSpPr>
          <p:spPr bwMode="auto">
            <a:xfrm>
              <a:off x="2905" y="463"/>
              <a:ext cx="0" cy="29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2" name="Line 191"/>
            <p:cNvSpPr>
              <a:spLocks noChangeShapeType="1"/>
            </p:cNvSpPr>
            <p:nvPr/>
          </p:nvSpPr>
          <p:spPr bwMode="auto">
            <a:xfrm>
              <a:off x="1437" y="455"/>
              <a:ext cx="0" cy="296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3" name="Rectangle 193"/>
            <p:cNvSpPr>
              <a:spLocks noChangeArrowheads="1"/>
            </p:cNvSpPr>
            <p:nvPr/>
          </p:nvSpPr>
          <p:spPr bwMode="auto">
            <a:xfrm>
              <a:off x="119" y="423"/>
              <a:ext cx="5516" cy="29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094" name="Text Box 194"/>
            <p:cNvSpPr txBox="1">
              <a:spLocks noChangeArrowheads="1"/>
            </p:cNvSpPr>
            <p:nvPr/>
          </p:nvSpPr>
          <p:spPr bwMode="auto">
            <a:xfrm>
              <a:off x="144" y="671"/>
              <a:ext cx="205" cy="149"/>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(A)</a:t>
              </a:r>
              <a:endParaRPr lang="en-US" altLang="en-US" sz="1800"/>
            </a:p>
          </p:txBody>
        </p:sp>
        <p:sp>
          <p:nvSpPr>
            <p:cNvPr id="45095" name="Text Box 195"/>
            <p:cNvSpPr txBox="1">
              <a:spLocks noChangeArrowheads="1"/>
            </p:cNvSpPr>
            <p:nvPr/>
          </p:nvSpPr>
          <p:spPr bwMode="auto">
            <a:xfrm>
              <a:off x="1527" y="662"/>
              <a:ext cx="205" cy="149"/>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(B)</a:t>
              </a:r>
              <a:endParaRPr lang="en-US" altLang="en-US" sz="1800"/>
            </a:p>
          </p:txBody>
        </p:sp>
        <p:sp>
          <p:nvSpPr>
            <p:cNvPr id="45096" name="Text Box 196"/>
            <p:cNvSpPr txBox="1">
              <a:spLocks noChangeArrowheads="1"/>
            </p:cNvSpPr>
            <p:nvPr/>
          </p:nvSpPr>
          <p:spPr bwMode="auto">
            <a:xfrm>
              <a:off x="2963" y="661"/>
              <a:ext cx="205" cy="149"/>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(C)</a:t>
              </a:r>
              <a:endParaRPr lang="en-US" altLang="en-US" sz="1800"/>
            </a:p>
          </p:txBody>
        </p:sp>
        <p:sp>
          <p:nvSpPr>
            <p:cNvPr id="45097" name="Text Box 197"/>
            <p:cNvSpPr txBox="1">
              <a:spLocks noChangeArrowheads="1"/>
            </p:cNvSpPr>
            <p:nvPr/>
          </p:nvSpPr>
          <p:spPr bwMode="auto">
            <a:xfrm>
              <a:off x="4321" y="665"/>
              <a:ext cx="206" cy="149"/>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(D)</a:t>
              </a:r>
              <a:endParaRPr lang="en-US" altLang="en-US" sz="1800"/>
            </a:p>
          </p:txBody>
        </p:sp>
        <p:grpSp>
          <p:nvGrpSpPr>
            <p:cNvPr id="45098" name="Group 198"/>
            <p:cNvGrpSpPr>
              <a:grpSpLocks/>
            </p:cNvGrpSpPr>
            <p:nvPr/>
          </p:nvGrpSpPr>
          <p:grpSpPr bwMode="auto">
            <a:xfrm>
              <a:off x="139" y="1391"/>
              <a:ext cx="4383" cy="159"/>
              <a:chOff x="1084" y="4696"/>
              <a:chExt cx="8152" cy="295"/>
            </a:xfrm>
          </p:grpSpPr>
          <p:sp>
            <p:nvSpPr>
              <p:cNvPr id="45125" name="Text Box 199"/>
              <p:cNvSpPr txBox="1">
                <a:spLocks noChangeArrowheads="1"/>
              </p:cNvSpPr>
              <p:nvPr/>
            </p:nvSpPr>
            <p:spPr bwMode="auto">
              <a:xfrm>
                <a:off x="1084" y="4714"/>
                <a:ext cx="382" cy="277"/>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(E)</a:t>
                </a:r>
                <a:endParaRPr lang="en-US" altLang="en-US" sz="1800"/>
              </a:p>
            </p:txBody>
          </p:sp>
          <p:sp>
            <p:nvSpPr>
              <p:cNvPr id="45126" name="Text Box 200"/>
              <p:cNvSpPr txBox="1">
                <a:spLocks noChangeArrowheads="1"/>
              </p:cNvSpPr>
              <p:nvPr/>
            </p:nvSpPr>
            <p:spPr bwMode="auto">
              <a:xfrm>
                <a:off x="3656" y="4697"/>
                <a:ext cx="382" cy="277"/>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(F)</a:t>
                </a:r>
                <a:endParaRPr lang="en-US" altLang="en-US" sz="1800"/>
              </a:p>
            </p:txBody>
          </p:sp>
          <p:sp>
            <p:nvSpPr>
              <p:cNvPr id="45127" name="Text Box 201"/>
              <p:cNvSpPr txBox="1">
                <a:spLocks noChangeArrowheads="1"/>
              </p:cNvSpPr>
              <p:nvPr/>
            </p:nvSpPr>
            <p:spPr bwMode="auto">
              <a:xfrm>
                <a:off x="6327" y="4696"/>
                <a:ext cx="382" cy="277"/>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(G)</a:t>
                </a:r>
                <a:endParaRPr lang="en-US" altLang="en-US" sz="1800"/>
              </a:p>
            </p:txBody>
          </p:sp>
          <p:sp>
            <p:nvSpPr>
              <p:cNvPr id="45128" name="Text Box 202"/>
              <p:cNvSpPr txBox="1">
                <a:spLocks noChangeArrowheads="1"/>
              </p:cNvSpPr>
              <p:nvPr/>
            </p:nvSpPr>
            <p:spPr bwMode="auto">
              <a:xfrm>
                <a:off x="8854" y="4704"/>
                <a:ext cx="382" cy="277"/>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(H)</a:t>
                </a:r>
                <a:endParaRPr lang="en-US" altLang="en-US" sz="1800"/>
              </a:p>
            </p:txBody>
          </p:sp>
        </p:grpSp>
        <p:sp>
          <p:nvSpPr>
            <p:cNvPr id="45099" name="Text Box 203"/>
            <p:cNvSpPr txBox="1">
              <a:spLocks noChangeArrowheads="1"/>
            </p:cNvSpPr>
            <p:nvPr/>
          </p:nvSpPr>
          <p:spPr bwMode="auto">
            <a:xfrm>
              <a:off x="129" y="2380"/>
              <a:ext cx="205" cy="149"/>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(I)</a:t>
              </a:r>
              <a:endParaRPr lang="en-US" altLang="en-US" sz="1800"/>
            </a:p>
          </p:txBody>
        </p:sp>
        <p:sp>
          <p:nvSpPr>
            <p:cNvPr id="45100" name="Text Box 204"/>
            <p:cNvSpPr txBox="1">
              <a:spLocks noChangeArrowheads="1"/>
            </p:cNvSpPr>
            <p:nvPr/>
          </p:nvSpPr>
          <p:spPr bwMode="auto">
            <a:xfrm>
              <a:off x="1512" y="2397"/>
              <a:ext cx="205" cy="149"/>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(J)</a:t>
              </a:r>
              <a:endParaRPr lang="en-US" altLang="en-US" sz="1800"/>
            </a:p>
          </p:txBody>
        </p:sp>
        <p:sp>
          <p:nvSpPr>
            <p:cNvPr id="45101" name="Text Box 205"/>
            <p:cNvSpPr txBox="1">
              <a:spLocks noChangeArrowheads="1"/>
            </p:cNvSpPr>
            <p:nvPr/>
          </p:nvSpPr>
          <p:spPr bwMode="auto">
            <a:xfrm>
              <a:off x="2958" y="2408"/>
              <a:ext cx="206" cy="149"/>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(K)</a:t>
              </a:r>
              <a:endParaRPr lang="en-US" altLang="en-US" sz="1800"/>
            </a:p>
          </p:txBody>
        </p:sp>
        <p:sp>
          <p:nvSpPr>
            <p:cNvPr id="45102" name="Text Box 206"/>
            <p:cNvSpPr txBox="1">
              <a:spLocks noChangeArrowheads="1"/>
            </p:cNvSpPr>
            <p:nvPr/>
          </p:nvSpPr>
          <p:spPr bwMode="auto">
            <a:xfrm>
              <a:off x="4317" y="2428"/>
              <a:ext cx="205" cy="149"/>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(L)</a:t>
              </a:r>
              <a:endParaRPr lang="en-US" altLang="en-US" sz="1800"/>
            </a:p>
          </p:txBody>
        </p:sp>
        <p:sp>
          <p:nvSpPr>
            <p:cNvPr id="45103" name="Text Box 207"/>
            <p:cNvSpPr txBox="1">
              <a:spLocks noChangeArrowheads="1"/>
            </p:cNvSpPr>
            <p:nvPr/>
          </p:nvSpPr>
          <p:spPr bwMode="auto">
            <a:xfrm>
              <a:off x="1455" y="2089"/>
              <a:ext cx="367" cy="160"/>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Grasper</a:t>
              </a:r>
              <a:endParaRPr lang="en-US" altLang="en-US" sz="1800"/>
            </a:p>
          </p:txBody>
        </p:sp>
        <p:sp>
          <p:nvSpPr>
            <p:cNvPr id="45104" name="Line 208"/>
            <p:cNvSpPr>
              <a:spLocks noChangeShapeType="1"/>
            </p:cNvSpPr>
            <p:nvPr/>
          </p:nvSpPr>
          <p:spPr bwMode="auto">
            <a:xfrm flipV="1">
              <a:off x="1803" y="2074"/>
              <a:ext cx="532" cy="100"/>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45105" name="Text Box 209"/>
            <p:cNvSpPr txBox="1">
              <a:spLocks noChangeArrowheads="1"/>
            </p:cNvSpPr>
            <p:nvPr/>
          </p:nvSpPr>
          <p:spPr bwMode="auto">
            <a:xfrm>
              <a:off x="2584" y="1778"/>
              <a:ext cx="281" cy="131"/>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Knife</a:t>
              </a:r>
              <a:endParaRPr lang="en-US" altLang="en-US" sz="1800"/>
            </a:p>
          </p:txBody>
        </p:sp>
        <p:sp>
          <p:nvSpPr>
            <p:cNvPr id="45106" name="Line 210"/>
            <p:cNvSpPr>
              <a:spLocks noChangeShapeType="1"/>
            </p:cNvSpPr>
            <p:nvPr/>
          </p:nvSpPr>
          <p:spPr bwMode="auto">
            <a:xfrm flipV="1">
              <a:off x="2387" y="1905"/>
              <a:ext cx="295" cy="129"/>
            </a:xfrm>
            <a:prstGeom prst="line">
              <a:avLst/>
            </a:prstGeom>
            <a:noFill/>
            <a:ln w="9525">
              <a:solidFill>
                <a:srgbClr val="000000"/>
              </a:solidFill>
              <a:round/>
              <a:headEnd type="triangle" w="sm" len="med"/>
              <a:tailEnd/>
            </a:ln>
            <a:extLst>
              <a:ext uri="{909E8E84-426E-40DD-AFC4-6F175D3DCCD1}">
                <a14:hiddenFill xmlns:a14="http://schemas.microsoft.com/office/drawing/2010/main">
                  <a:noFill/>
                </a14:hiddenFill>
              </a:ext>
            </a:extLst>
          </p:spPr>
          <p:txBody>
            <a:bodyPr/>
            <a:lstStyle/>
            <a:p>
              <a:endParaRPr lang="en-US"/>
            </a:p>
          </p:txBody>
        </p:sp>
        <p:sp>
          <p:nvSpPr>
            <p:cNvPr id="45107" name="Text Box 211"/>
            <p:cNvSpPr txBox="1">
              <a:spLocks noChangeArrowheads="1"/>
            </p:cNvSpPr>
            <p:nvPr/>
          </p:nvSpPr>
          <p:spPr bwMode="auto">
            <a:xfrm>
              <a:off x="1475" y="1633"/>
              <a:ext cx="475" cy="163"/>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a:t>Membrane</a:t>
              </a:r>
              <a:endParaRPr lang="en-US" altLang="en-US" sz="1800"/>
            </a:p>
          </p:txBody>
        </p:sp>
        <p:sp>
          <p:nvSpPr>
            <p:cNvPr id="45108" name="Line 212"/>
            <p:cNvSpPr>
              <a:spLocks noChangeShapeType="1"/>
            </p:cNvSpPr>
            <p:nvPr/>
          </p:nvSpPr>
          <p:spPr bwMode="auto">
            <a:xfrm>
              <a:off x="1774" y="1796"/>
              <a:ext cx="275" cy="128"/>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45109" name="Text Box 213"/>
            <p:cNvSpPr txBox="1">
              <a:spLocks noChangeArrowheads="1"/>
            </p:cNvSpPr>
            <p:nvPr/>
          </p:nvSpPr>
          <p:spPr bwMode="auto">
            <a:xfrm>
              <a:off x="1471" y="1846"/>
              <a:ext cx="298" cy="164"/>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a:t>Retina</a:t>
              </a:r>
              <a:endParaRPr lang="en-US" altLang="en-US" sz="1800"/>
            </a:p>
          </p:txBody>
        </p:sp>
        <p:sp>
          <p:nvSpPr>
            <p:cNvPr id="45110" name="Line 214"/>
            <p:cNvSpPr>
              <a:spLocks noChangeShapeType="1"/>
            </p:cNvSpPr>
            <p:nvPr/>
          </p:nvSpPr>
          <p:spPr bwMode="auto">
            <a:xfrm>
              <a:off x="1766" y="1924"/>
              <a:ext cx="258" cy="85"/>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45111" name="Text Box 215"/>
            <p:cNvSpPr txBox="1">
              <a:spLocks noChangeArrowheads="1"/>
            </p:cNvSpPr>
            <p:nvPr/>
          </p:nvSpPr>
          <p:spPr bwMode="auto">
            <a:xfrm>
              <a:off x="2935" y="1956"/>
              <a:ext cx="318" cy="280"/>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Heavy liquid</a:t>
              </a:r>
              <a:endParaRPr lang="en-US" altLang="en-US" sz="1800"/>
            </a:p>
          </p:txBody>
        </p:sp>
        <p:sp>
          <p:nvSpPr>
            <p:cNvPr id="45112" name="Line 216"/>
            <p:cNvSpPr>
              <a:spLocks noChangeShapeType="1"/>
            </p:cNvSpPr>
            <p:nvPr/>
          </p:nvSpPr>
          <p:spPr bwMode="auto">
            <a:xfrm flipV="1">
              <a:off x="3246" y="1932"/>
              <a:ext cx="279" cy="7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113" name="Text Box 217"/>
            <p:cNvSpPr txBox="1">
              <a:spLocks noChangeArrowheads="1"/>
            </p:cNvSpPr>
            <p:nvPr/>
          </p:nvSpPr>
          <p:spPr bwMode="auto">
            <a:xfrm>
              <a:off x="580" y="1536"/>
              <a:ext cx="282" cy="132"/>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Knife</a:t>
              </a:r>
              <a:endParaRPr lang="en-US" altLang="en-US" sz="1800"/>
            </a:p>
          </p:txBody>
        </p:sp>
        <p:sp>
          <p:nvSpPr>
            <p:cNvPr id="45114" name="Text Box 218"/>
            <p:cNvSpPr txBox="1">
              <a:spLocks noChangeArrowheads="1"/>
            </p:cNvSpPr>
            <p:nvPr/>
          </p:nvSpPr>
          <p:spPr bwMode="auto">
            <a:xfrm>
              <a:off x="129" y="1754"/>
              <a:ext cx="359" cy="148"/>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Grasper</a:t>
              </a:r>
              <a:endParaRPr lang="en-US" altLang="en-US" sz="1800"/>
            </a:p>
          </p:txBody>
        </p:sp>
        <p:sp>
          <p:nvSpPr>
            <p:cNvPr id="45115" name="Line 219"/>
            <p:cNvSpPr>
              <a:spLocks noChangeShapeType="1"/>
            </p:cNvSpPr>
            <p:nvPr/>
          </p:nvSpPr>
          <p:spPr bwMode="auto">
            <a:xfrm>
              <a:off x="493" y="1824"/>
              <a:ext cx="104" cy="33"/>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45116" name="Line 220"/>
            <p:cNvSpPr>
              <a:spLocks noChangeShapeType="1"/>
            </p:cNvSpPr>
            <p:nvPr/>
          </p:nvSpPr>
          <p:spPr bwMode="auto">
            <a:xfrm>
              <a:off x="867" y="1631"/>
              <a:ext cx="8" cy="238"/>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45117" name="Text Box 221"/>
            <p:cNvSpPr txBox="1">
              <a:spLocks noChangeArrowheads="1"/>
            </p:cNvSpPr>
            <p:nvPr/>
          </p:nvSpPr>
          <p:spPr bwMode="auto">
            <a:xfrm>
              <a:off x="902" y="2218"/>
              <a:ext cx="488" cy="132"/>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Membrane</a:t>
              </a:r>
              <a:endParaRPr lang="en-US" altLang="en-US" sz="1800"/>
            </a:p>
          </p:txBody>
        </p:sp>
        <p:sp>
          <p:nvSpPr>
            <p:cNvPr id="45118" name="Line 222"/>
            <p:cNvSpPr>
              <a:spLocks noChangeShapeType="1"/>
            </p:cNvSpPr>
            <p:nvPr/>
          </p:nvSpPr>
          <p:spPr bwMode="auto">
            <a:xfrm flipH="1" flipV="1">
              <a:off x="617" y="2005"/>
              <a:ext cx="294" cy="230"/>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grpSp>
          <p:nvGrpSpPr>
            <p:cNvPr id="45119" name="Group 223"/>
            <p:cNvGrpSpPr>
              <a:grpSpLocks/>
            </p:cNvGrpSpPr>
            <p:nvPr/>
          </p:nvGrpSpPr>
          <p:grpSpPr bwMode="auto">
            <a:xfrm>
              <a:off x="4306" y="1404"/>
              <a:ext cx="1275" cy="994"/>
              <a:chOff x="8778" y="4719"/>
              <a:chExt cx="2370" cy="1850"/>
            </a:xfrm>
          </p:grpSpPr>
          <p:pic>
            <p:nvPicPr>
              <p:cNvPr id="45120" name="Picture 224" descr="Case4_edit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02" y="4719"/>
                <a:ext cx="1946" cy="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21" name="Text Box 225"/>
              <p:cNvSpPr txBox="1">
                <a:spLocks noChangeArrowheads="1"/>
              </p:cNvSpPr>
              <p:nvPr/>
            </p:nvSpPr>
            <p:spPr bwMode="auto">
              <a:xfrm>
                <a:off x="8778" y="6231"/>
                <a:ext cx="668" cy="275"/>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Grasper</a:t>
                </a:r>
                <a:endParaRPr lang="en-US" altLang="en-US" sz="1800"/>
              </a:p>
            </p:txBody>
          </p:sp>
          <p:sp>
            <p:nvSpPr>
              <p:cNvPr id="45122" name="Line 226"/>
              <p:cNvSpPr>
                <a:spLocks noChangeShapeType="1"/>
              </p:cNvSpPr>
              <p:nvPr/>
            </p:nvSpPr>
            <p:spPr bwMode="auto">
              <a:xfrm flipV="1">
                <a:off x="9156" y="5522"/>
                <a:ext cx="823" cy="700"/>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45123" name="Line 227"/>
              <p:cNvSpPr>
                <a:spLocks noChangeShapeType="1"/>
              </p:cNvSpPr>
              <p:nvPr/>
            </p:nvSpPr>
            <p:spPr bwMode="auto">
              <a:xfrm flipH="1" flipV="1">
                <a:off x="10339" y="5582"/>
                <a:ext cx="297" cy="770"/>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45124" name="Text Box 228"/>
              <p:cNvSpPr txBox="1">
                <a:spLocks noChangeArrowheads="1"/>
              </p:cNvSpPr>
              <p:nvPr/>
            </p:nvSpPr>
            <p:spPr bwMode="auto">
              <a:xfrm>
                <a:off x="10428" y="6251"/>
                <a:ext cx="668" cy="275"/>
              </a:xfrm>
              <a:prstGeom prst="rect">
                <a:avLst/>
              </a:prstGeom>
              <a:solidFill>
                <a:srgbClr val="FFFFFF"/>
              </a:solidFill>
              <a:ln w="9525">
                <a:solidFill>
                  <a:srgbClr val="000000"/>
                </a:solidFill>
                <a:miter lim="800000"/>
                <a:headEnd/>
                <a:tailEnd/>
              </a:ln>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200"/>
                  <a:t>Tool</a:t>
                </a:r>
                <a:endParaRPr lang="en-US" altLang="en-US" sz="1800"/>
              </a:p>
            </p:txBody>
          </p:sp>
        </p:grpSp>
      </p:grpSp>
      <p:sp>
        <p:nvSpPr>
          <p:cNvPr id="45061" name="Text Box 230"/>
          <p:cNvSpPr txBox="1">
            <a:spLocks noChangeArrowheads="1"/>
          </p:cNvSpPr>
          <p:nvPr/>
        </p:nvSpPr>
        <p:spPr bwMode="auto">
          <a:xfrm>
            <a:off x="258763" y="4849813"/>
            <a:ext cx="3227387" cy="36671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Case 1: intraocular dexterity </a:t>
            </a:r>
          </a:p>
        </p:txBody>
      </p:sp>
      <p:sp>
        <p:nvSpPr>
          <p:cNvPr id="45062" name="Text Box 231"/>
          <p:cNvSpPr txBox="1">
            <a:spLocks noChangeArrowheads="1"/>
          </p:cNvSpPr>
          <p:nvPr/>
        </p:nvSpPr>
        <p:spPr bwMode="auto">
          <a:xfrm>
            <a:off x="277813" y="5237163"/>
            <a:ext cx="3235325" cy="6413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Case 2: intraocular dexterity with constraints </a:t>
            </a:r>
          </a:p>
        </p:txBody>
      </p:sp>
      <p:sp>
        <p:nvSpPr>
          <p:cNvPr id="45063" name="Text Box 232"/>
          <p:cNvSpPr txBox="1">
            <a:spLocks noChangeArrowheads="1"/>
          </p:cNvSpPr>
          <p:nvPr/>
        </p:nvSpPr>
        <p:spPr bwMode="auto">
          <a:xfrm>
            <a:off x="3767138" y="4851400"/>
            <a:ext cx="5027612" cy="3667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Case 3: Orbital dexterity without constraints </a:t>
            </a:r>
          </a:p>
        </p:txBody>
      </p:sp>
      <p:sp>
        <p:nvSpPr>
          <p:cNvPr id="45064" name="Text Box 233"/>
          <p:cNvSpPr txBox="1">
            <a:spLocks noChangeArrowheads="1"/>
          </p:cNvSpPr>
          <p:nvPr/>
        </p:nvSpPr>
        <p:spPr bwMode="auto">
          <a:xfrm>
            <a:off x="3767138" y="5267325"/>
            <a:ext cx="5008562" cy="3667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Case 4: Orbital dexterity with constraints </a:t>
            </a:r>
          </a:p>
        </p:txBody>
      </p:sp>
      <p:sp>
        <p:nvSpPr>
          <p:cNvPr id="45065" name="Text Box 235"/>
          <p:cNvSpPr txBox="1">
            <a:spLocks noChangeArrowheads="1"/>
          </p:cNvSpPr>
          <p:nvPr/>
        </p:nvSpPr>
        <p:spPr bwMode="auto">
          <a:xfrm>
            <a:off x="300038" y="5905500"/>
            <a:ext cx="83867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600"/>
              <a:t>Wei Wei, Roger E. Goldman, Howard F. Fine, Stanley Chang, Nabil Simaan, “Performance Evaluation for Multi-Arm Manipulation of Hollow Suspended Organs”, IEEE </a:t>
            </a:r>
            <a:r>
              <a:rPr lang="en-US" altLang="en-US" sz="1600" i="1"/>
              <a:t>Transactions on Robotics</a:t>
            </a:r>
            <a:r>
              <a:rPr lang="en-US" altLang="en-US" sz="1600"/>
              <a:t>, December issue, 2008</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2"/>
          </p:nvPr>
        </p:nvSpPr>
        <p:spPr>
          <a:xfrm>
            <a:off x="0" y="6523038"/>
            <a:ext cx="447675" cy="287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l">
              <a:spcBef>
                <a:spcPct val="0"/>
              </a:spcBef>
              <a:buFontTx/>
              <a:buNone/>
            </a:pPr>
            <a:fld id="{E890DF6C-915B-4C42-BB30-4991FE9C7594}" type="slidenum">
              <a:rPr lang="en-US" altLang="zh-CN" sz="1400">
                <a:ea typeface="宋体" panose="02010600030101010101" pitchFamily="2" charset="-122"/>
              </a:rPr>
              <a:pPr algn="l">
                <a:spcBef>
                  <a:spcPct val="0"/>
                </a:spcBef>
                <a:buFontTx/>
                <a:buNone/>
              </a:pPr>
              <a:t>4</a:t>
            </a:fld>
            <a:endParaRPr lang="en-US" altLang="zh-CN" sz="1400">
              <a:ea typeface="宋体" panose="02010600030101010101" pitchFamily="2" charset="-122"/>
            </a:endParaRPr>
          </a:p>
        </p:txBody>
      </p:sp>
      <p:sp>
        <p:nvSpPr>
          <p:cNvPr id="47107" name="Rectangle 2"/>
          <p:cNvSpPr>
            <a:spLocks noGrp="1" noChangeArrowheads="1"/>
          </p:cNvSpPr>
          <p:nvPr>
            <p:ph type="title"/>
          </p:nvPr>
        </p:nvSpPr>
        <p:spPr/>
        <p:txBody>
          <a:bodyPr/>
          <a:lstStyle/>
          <a:p>
            <a:pPr eaLnBrk="1" hangingPunct="1"/>
            <a:r>
              <a:rPr lang="en-US" altLang="en-US" sz="2800" smtClean="0"/>
              <a:t>Intraocular Dexterity with/without IODR</a:t>
            </a:r>
          </a:p>
        </p:txBody>
      </p:sp>
      <p:grpSp>
        <p:nvGrpSpPr>
          <p:cNvPr id="47108" name="Group 12"/>
          <p:cNvGrpSpPr>
            <a:grpSpLocks/>
          </p:cNvGrpSpPr>
          <p:nvPr/>
        </p:nvGrpSpPr>
        <p:grpSpPr bwMode="auto">
          <a:xfrm>
            <a:off x="623888" y="1122363"/>
            <a:ext cx="3884612" cy="3011487"/>
            <a:chOff x="1450" y="1790"/>
            <a:chExt cx="1098" cy="785"/>
          </a:xfrm>
        </p:grpSpPr>
        <p:pic>
          <p:nvPicPr>
            <p:cNvPr id="4714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 y="1853"/>
              <a:ext cx="1020"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44" name="Group 4"/>
            <p:cNvGrpSpPr>
              <a:grpSpLocks noChangeAspect="1"/>
            </p:cNvGrpSpPr>
            <p:nvPr/>
          </p:nvGrpSpPr>
          <p:grpSpPr bwMode="auto">
            <a:xfrm>
              <a:off x="1450" y="1790"/>
              <a:ext cx="1098" cy="785"/>
              <a:chOff x="1420" y="1990"/>
              <a:chExt cx="7845" cy="5605"/>
            </a:xfrm>
          </p:grpSpPr>
          <p:sp>
            <p:nvSpPr>
              <p:cNvPr id="47145" name="AutoShape 5"/>
              <p:cNvSpPr>
                <a:spLocks noChangeAspect="1" noChangeArrowheads="1"/>
              </p:cNvSpPr>
              <p:nvPr/>
            </p:nvSpPr>
            <p:spPr bwMode="auto">
              <a:xfrm>
                <a:off x="1420" y="1990"/>
                <a:ext cx="7845" cy="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7146" name="Text Box 6"/>
              <p:cNvSpPr txBox="1">
                <a:spLocks noChangeArrowheads="1"/>
              </p:cNvSpPr>
              <p:nvPr/>
            </p:nvSpPr>
            <p:spPr bwMode="auto">
              <a:xfrm>
                <a:off x="1436" y="2082"/>
                <a:ext cx="1" cy="5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7147" name="Text Box 7"/>
              <p:cNvSpPr txBox="1">
                <a:spLocks noChangeArrowheads="1"/>
              </p:cNvSpPr>
              <p:nvPr/>
            </p:nvSpPr>
            <p:spPr bwMode="auto">
              <a:xfrm>
                <a:off x="5172" y="2595"/>
                <a:ext cx="3427"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t>8-DoF with IODR</a:t>
                </a:r>
              </a:p>
            </p:txBody>
          </p:sp>
          <p:sp>
            <p:nvSpPr>
              <p:cNvPr id="47148" name="Text Box 8"/>
              <p:cNvSpPr txBox="1">
                <a:spLocks noChangeArrowheads="1"/>
              </p:cNvSpPr>
              <p:nvPr/>
            </p:nvSpPr>
            <p:spPr bwMode="auto">
              <a:xfrm>
                <a:off x="1420" y="2181"/>
                <a:ext cx="4227"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t>7-DoF without IODR</a:t>
                </a:r>
              </a:p>
            </p:txBody>
          </p:sp>
          <p:sp>
            <p:nvSpPr>
              <p:cNvPr id="47149" name="Line 9"/>
              <p:cNvSpPr>
                <a:spLocks noChangeShapeType="1"/>
              </p:cNvSpPr>
              <p:nvPr/>
            </p:nvSpPr>
            <p:spPr bwMode="auto">
              <a:xfrm>
                <a:off x="2431" y="2767"/>
                <a:ext cx="657" cy="22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50" name="Line 10"/>
              <p:cNvSpPr>
                <a:spLocks noChangeShapeType="1"/>
              </p:cNvSpPr>
              <p:nvPr/>
            </p:nvSpPr>
            <p:spPr bwMode="auto">
              <a:xfrm flipH="1">
                <a:off x="7057" y="3281"/>
                <a:ext cx="714" cy="79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47109" name="Group 18"/>
          <p:cNvGrpSpPr>
            <a:grpSpLocks/>
          </p:cNvGrpSpPr>
          <p:nvPr/>
        </p:nvGrpSpPr>
        <p:grpSpPr bwMode="auto">
          <a:xfrm>
            <a:off x="4741863" y="1192213"/>
            <a:ext cx="3676650" cy="2819400"/>
            <a:chOff x="3202" y="1784"/>
            <a:chExt cx="1068" cy="720"/>
          </a:xfrm>
        </p:grpSpPr>
        <p:pic>
          <p:nvPicPr>
            <p:cNvPr id="4713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2" y="1784"/>
              <a:ext cx="104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9" name="Text Box 14"/>
            <p:cNvSpPr txBox="1">
              <a:spLocks noChangeArrowheads="1"/>
            </p:cNvSpPr>
            <p:nvPr/>
          </p:nvSpPr>
          <p:spPr bwMode="auto">
            <a:xfrm>
              <a:off x="3210" y="1802"/>
              <a:ext cx="57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t>7-DoF without IODR</a:t>
              </a:r>
            </a:p>
          </p:txBody>
        </p:sp>
        <p:sp>
          <p:nvSpPr>
            <p:cNvPr id="47140" name="Line 15"/>
            <p:cNvSpPr>
              <a:spLocks noChangeShapeType="1"/>
            </p:cNvSpPr>
            <p:nvPr/>
          </p:nvSpPr>
          <p:spPr bwMode="auto">
            <a:xfrm>
              <a:off x="3374" y="1894"/>
              <a:ext cx="57" cy="28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41" name="Line 16"/>
            <p:cNvSpPr>
              <a:spLocks noChangeShapeType="1"/>
            </p:cNvSpPr>
            <p:nvPr/>
          </p:nvSpPr>
          <p:spPr bwMode="auto">
            <a:xfrm flipH="1">
              <a:off x="3979" y="1934"/>
              <a:ext cx="44" cy="10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42" name="Text Box 17"/>
            <p:cNvSpPr txBox="1">
              <a:spLocks noChangeArrowheads="1"/>
            </p:cNvSpPr>
            <p:nvPr/>
          </p:nvSpPr>
          <p:spPr bwMode="auto">
            <a:xfrm>
              <a:off x="3762" y="1837"/>
              <a:ext cx="50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t>8-DoF with IODR</a:t>
              </a:r>
            </a:p>
          </p:txBody>
        </p:sp>
      </p:grpSp>
      <p:sp>
        <p:nvSpPr>
          <p:cNvPr id="47110" name="Text Box 20"/>
          <p:cNvSpPr txBox="1">
            <a:spLocks noChangeArrowheads="1"/>
          </p:cNvSpPr>
          <p:nvPr/>
        </p:nvSpPr>
        <p:spPr bwMode="auto">
          <a:xfrm>
            <a:off x="601663" y="744538"/>
            <a:ext cx="3808412"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Translational intraocular dexterity</a:t>
            </a:r>
          </a:p>
        </p:txBody>
      </p:sp>
      <p:sp>
        <p:nvSpPr>
          <p:cNvPr id="47111" name="Text Box 21"/>
          <p:cNvSpPr txBox="1">
            <a:spLocks noChangeArrowheads="1"/>
          </p:cNvSpPr>
          <p:nvPr/>
        </p:nvSpPr>
        <p:spPr bwMode="auto">
          <a:xfrm>
            <a:off x="4906963" y="752475"/>
            <a:ext cx="3656012"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Rotational intraocular dexterity</a:t>
            </a:r>
          </a:p>
        </p:txBody>
      </p:sp>
      <p:pic>
        <p:nvPicPr>
          <p:cNvPr id="47112"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13" y="5280025"/>
            <a:ext cx="353536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Rectangle 23"/>
          <p:cNvSpPr>
            <a:spLocks noChangeArrowheads="1"/>
          </p:cNvSpPr>
          <p:nvPr/>
        </p:nvSpPr>
        <p:spPr bwMode="auto">
          <a:xfrm>
            <a:off x="4422775" y="5959475"/>
            <a:ext cx="3740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zh-CN" sz="1800">
                <a:ea typeface="宋体" panose="02010600030101010101" pitchFamily="2" charset="-122"/>
                <a:cs typeface="Times New Roman" panose="02020603050405020304" pitchFamily="18" charset="0"/>
              </a:rPr>
              <a:t>Average intra-ocular GKCI over the whole workspace</a:t>
            </a:r>
            <a:r>
              <a:rPr lang="en-US" altLang="zh-CN" sz="800">
                <a:ea typeface="宋体" panose="02010600030101010101" pitchFamily="2" charset="-122"/>
                <a:cs typeface="Times New Roman" panose="02020603050405020304" pitchFamily="18" charset="0"/>
              </a:rPr>
              <a:t>.</a:t>
            </a:r>
            <a:endParaRPr lang="en-US" altLang="zh-CN" sz="1800">
              <a:ea typeface="宋体" panose="02010600030101010101" pitchFamily="2" charset="-122"/>
              <a:cs typeface="Times New Roman" panose="02020603050405020304" pitchFamily="18" charset="0"/>
            </a:endParaRPr>
          </a:p>
        </p:txBody>
      </p:sp>
      <p:graphicFrame>
        <p:nvGraphicFramePr>
          <p:cNvPr id="351343" name="Group 111"/>
          <p:cNvGraphicFramePr>
            <a:graphicFrameLocks noGrp="1"/>
          </p:cNvGraphicFramePr>
          <p:nvPr/>
        </p:nvGraphicFramePr>
        <p:xfrm>
          <a:off x="4486275" y="4184650"/>
          <a:ext cx="4491038" cy="1768475"/>
        </p:xfrm>
        <a:graphic>
          <a:graphicData uri="http://schemas.openxmlformats.org/drawingml/2006/table">
            <a:tbl>
              <a:tblPr/>
              <a:tblGrid>
                <a:gridCol w="1233488"/>
                <a:gridCol w="1273175"/>
                <a:gridCol w="1079500"/>
                <a:gridCol w="904875"/>
              </a:tblGrid>
              <a:tr h="7317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宋体" pitchFamily="2" charset="-122"/>
                      </a:endParaRPr>
                    </a:p>
                  </a:txBody>
                  <a:tcPr marT="45736" marB="457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pitchFamily="34" charset="0"/>
                          <a:ea typeface="Times New Roman" pitchFamily="18" charset="0"/>
                          <a:cs typeface="Times"/>
                        </a:rPr>
                        <a:t>Rotary Cannula (no IODR)</a:t>
                      </a:r>
                    </a:p>
                  </a:txBody>
                  <a:tcPr marT="45736" marB="457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pitchFamily="34" charset="0"/>
                          <a:ea typeface="Times New Roman" pitchFamily="18" charset="0"/>
                          <a:cs typeface="Times"/>
                        </a:rPr>
                        <a:t>With IODR</a:t>
                      </a:r>
                    </a:p>
                  </a:txBody>
                  <a:tcPr marT="45736" marB="457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Arial" pitchFamily="34" charset="0"/>
                          <a:ea typeface="PMingLiU" pitchFamily="18" charset="-120"/>
                          <a:cs typeface="Times"/>
                        </a:rPr>
                        <a:t>Improv-ement</a:t>
                      </a:r>
                    </a:p>
                  </a:txBody>
                  <a:tcPr marT="45736" marB="457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r>
              <a:tr h="5183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Arial" pitchFamily="34" charset="0"/>
                          <a:ea typeface="PMingLiU" pitchFamily="18" charset="-120"/>
                          <a:cs typeface="Times"/>
                        </a:rPr>
                        <a:t>Translational GKCI</a:t>
                      </a:r>
                    </a:p>
                  </a:txBody>
                  <a:tcPr marT="45736" marB="457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TW" sz="14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0.2549</a:t>
                      </a:r>
                      <a:endParaRPr kumimoji="0" lang="en-AU" altLang="zh-TW" sz="1400" b="0" i="0"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marT="45736" marB="457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TW" sz="14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0.3355</a:t>
                      </a:r>
                      <a:endParaRPr kumimoji="0" lang="en-AU" altLang="zh-TW" sz="1400" b="0" i="0"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marT="45736" marB="457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1400" b="0" i="0" u="none" strike="noStrike" cap="none" normalizeH="0" baseline="0" smtClean="0">
                          <a:ln>
                            <a:noFill/>
                          </a:ln>
                          <a:solidFill>
                            <a:srgbClr val="FF3300"/>
                          </a:solidFill>
                          <a:effectLst/>
                          <a:latin typeface="Times New Roman" pitchFamily="18" charset="0"/>
                          <a:ea typeface="宋体" pitchFamily="2" charset="-122"/>
                          <a:cs typeface="Times New Roman" pitchFamily="18" charset="0"/>
                        </a:rPr>
                        <a:t>31.62</a:t>
                      </a:r>
                      <a:r>
                        <a:rPr kumimoji="0" lang="en-AU" altLang="zh-TW" sz="1400" b="0" i="0" u="none" strike="noStrike" cap="none" normalizeH="0" baseline="0" smtClean="0">
                          <a:ln>
                            <a:noFill/>
                          </a:ln>
                          <a:solidFill>
                            <a:srgbClr val="FF3300"/>
                          </a:solidFill>
                          <a:effectLst/>
                          <a:latin typeface="Times New Roman" pitchFamily="18" charset="0"/>
                          <a:ea typeface="PMingLiU" pitchFamily="18" charset="-120"/>
                          <a:cs typeface="Times New Roman" pitchFamily="18" charset="0"/>
                        </a:rPr>
                        <a:t>%</a:t>
                      </a:r>
                      <a:endParaRPr kumimoji="0" lang="en-AU" altLang="zh-TW" sz="1400" b="0" i="0" u="none" strike="noStrike" cap="none" normalizeH="0" baseline="0" smtClean="0">
                        <a:ln>
                          <a:noFill/>
                        </a:ln>
                        <a:solidFill>
                          <a:srgbClr val="FF3300"/>
                        </a:solidFill>
                        <a:effectLst/>
                        <a:latin typeface="Arial" pitchFamily="34" charset="0"/>
                        <a:ea typeface="宋体" pitchFamily="2" charset="-122"/>
                      </a:endParaRPr>
                    </a:p>
                  </a:txBody>
                  <a:tcPr marT="45736" marB="457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5183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Arial" pitchFamily="34" charset="0"/>
                          <a:ea typeface="PMingLiU" pitchFamily="18" charset="-120"/>
                          <a:cs typeface="Times"/>
                        </a:rPr>
                        <a:t>Rotational GKCI</a:t>
                      </a:r>
                    </a:p>
                  </a:txBody>
                  <a:tcPr marT="45736" marB="457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TW" sz="14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0.3</a:t>
                      </a:r>
                      <a:r>
                        <a:rPr kumimoji="0" lang="en-AU" altLang="zh-CN" sz="14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660</a:t>
                      </a:r>
                      <a:endParaRPr kumimoji="0" lang="en-AU" altLang="zh-CN" sz="1400" b="0" i="0"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marT="45736" marB="457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TW" sz="14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0.5</a:t>
                      </a:r>
                      <a:r>
                        <a:rPr kumimoji="0" lang="en-AU" altLang="zh-CN" sz="14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773</a:t>
                      </a:r>
                      <a:endParaRPr kumimoji="0" lang="en-AU" altLang="zh-CN" sz="1400" b="0" i="0"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marT="45736" marB="457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TW" sz="1400" b="0" i="0" u="none" strike="noStrike" cap="none" normalizeH="0" baseline="0" smtClean="0">
                          <a:ln>
                            <a:noFill/>
                          </a:ln>
                          <a:solidFill>
                            <a:srgbClr val="FF3300"/>
                          </a:solidFill>
                          <a:effectLst/>
                          <a:latin typeface="Times New Roman" pitchFamily="18" charset="0"/>
                          <a:ea typeface="PMingLiU" pitchFamily="18" charset="-120"/>
                          <a:cs typeface="Times New Roman" pitchFamily="18" charset="0"/>
                        </a:rPr>
                        <a:t>57.73%</a:t>
                      </a:r>
                      <a:endParaRPr kumimoji="0" lang="en-AU" altLang="zh-TW" sz="1400" b="0" i="0" u="none" strike="noStrike" cap="none" normalizeH="0" baseline="0" smtClean="0">
                        <a:ln>
                          <a:noFill/>
                        </a:ln>
                        <a:solidFill>
                          <a:srgbClr val="FF3300"/>
                        </a:solidFill>
                        <a:effectLst/>
                        <a:latin typeface="Arial" pitchFamily="34" charset="0"/>
                        <a:ea typeface="PMingLiU" pitchFamily="18" charset="-120"/>
                        <a:cs typeface="Times New Roman" pitchFamily="18" charset="0"/>
                      </a:endParaRPr>
                    </a:p>
                  </a:txBody>
                  <a:tcPr marT="45736" marB="4573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
        <p:nvSpPr>
          <p:cNvPr id="47136" name="Text Box 107"/>
          <p:cNvSpPr txBox="1">
            <a:spLocks noChangeArrowheads="1"/>
          </p:cNvSpPr>
          <p:nvPr/>
        </p:nvSpPr>
        <p:spPr bwMode="auto">
          <a:xfrm>
            <a:off x="152400" y="4151313"/>
            <a:ext cx="41243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LKCI = Local Kinematic Conditioning index = average dexterity for a surgical site ±20º  around center of site</a:t>
            </a:r>
          </a:p>
        </p:txBody>
      </p:sp>
      <p:graphicFrame>
        <p:nvGraphicFramePr>
          <p:cNvPr id="47137" name="Object 112"/>
          <p:cNvGraphicFramePr>
            <a:graphicFrameLocks noChangeAspect="1"/>
          </p:cNvGraphicFramePr>
          <p:nvPr/>
        </p:nvGraphicFramePr>
        <p:xfrm>
          <a:off x="4489450" y="4203700"/>
          <a:ext cx="1196975" cy="677863"/>
        </p:xfrm>
        <a:graphic>
          <a:graphicData uri="http://schemas.openxmlformats.org/presentationml/2006/ole">
            <mc:AlternateContent xmlns:mc="http://schemas.openxmlformats.org/markup-compatibility/2006">
              <mc:Choice xmlns:v="urn:schemas-microsoft-com:vml" Requires="v">
                <p:oleObj spid="_x0000_s47165" name="Equation" r:id="rId6" imgW="1054100" imgH="596900" progId="Equation.3">
                  <p:embed/>
                </p:oleObj>
              </mc:Choice>
              <mc:Fallback>
                <p:oleObj name="Equation" r:id="rId6" imgW="1054100" imgH="596900" progId="Equation.3">
                  <p:embed/>
                  <p:pic>
                    <p:nvPicPr>
                      <p:cNvPr id="0" name="Object 1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9450" y="4203700"/>
                        <a:ext cx="119697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2"/>
          </p:nvPr>
        </p:nvSpPr>
        <p:spPr>
          <a:xfrm>
            <a:off x="0" y="6532563"/>
            <a:ext cx="447675" cy="277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l">
              <a:spcBef>
                <a:spcPct val="0"/>
              </a:spcBef>
              <a:buFontTx/>
              <a:buNone/>
            </a:pPr>
            <a:fld id="{AA177494-BE81-4435-8C30-BA266A79E68B}" type="slidenum">
              <a:rPr lang="en-US" altLang="zh-CN" sz="1400">
                <a:ea typeface="宋体" panose="02010600030101010101" pitchFamily="2" charset="-122"/>
              </a:rPr>
              <a:pPr algn="l">
                <a:spcBef>
                  <a:spcPct val="0"/>
                </a:spcBef>
                <a:buFontTx/>
                <a:buNone/>
              </a:pPr>
              <a:t>5</a:t>
            </a:fld>
            <a:endParaRPr lang="en-US" altLang="zh-CN" sz="1400">
              <a:ea typeface="宋体" panose="02010600030101010101" pitchFamily="2" charset="-122"/>
            </a:endParaRPr>
          </a:p>
        </p:txBody>
      </p:sp>
      <p:sp>
        <p:nvSpPr>
          <p:cNvPr id="48131" name="Rectangle 2"/>
          <p:cNvSpPr>
            <a:spLocks noGrp="1" noChangeArrowheads="1"/>
          </p:cNvSpPr>
          <p:nvPr>
            <p:ph type="title"/>
          </p:nvPr>
        </p:nvSpPr>
        <p:spPr>
          <a:xfrm>
            <a:off x="806450" y="127000"/>
            <a:ext cx="8337550" cy="366713"/>
          </a:xfrm>
        </p:spPr>
        <p:txBody>
          <a:bodyPr/>
          <a:lstStyle/>
          <a:p>
            <a:pPr eaLnBrk="1" hangingPunct="1"/>
            <a:r>
              <a:rPr lang="en-US" altLang="en-US" sz="2800" smtClean="0"/>
              <a:t>Stenting for treatment of CRVO and BRVO</a:t>
            </a:r>
          </a:p>
        </p:txBody>
      </p:sp>
      <p:pic>
        <p:nvPicPr>
          <p:cNvPr id="48134"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575" y="3719513"/>
            <a:ext cx="449262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4438" y="3757613"/>
            <a:ext cx="2179637"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8" descr="AURIS-FINAL-11-8TRA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4350" y="5732463"/>
            <a:ext cx="2309813"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5354638"/>
            <a:ext cx="156527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7088" y="5464175"/>
            <a:ext cx="173037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Text Box 21"/>
          <p:cNvSpPr txBox="1">
            <a:spLocks noChangeArrowheads="1"/>
          </p:cNvSpPr>
          <p:nvPr/>
        </p:nvSpPr>
        <p:spPr bwMode="auto">
          <a:xfrm>
            <a:off x="1644650" y="5751513"/>
            <a:ext cx="4127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a:t>+</a:t>
            </a:r>
          </a:p>
        </p:txBody>
      </p:sp>
      <p:sp>
        <p:nvSpPr>
          <p:cNvPr id="48140" name="Text Box 22"/>
          <p:cNvSpPr txBox="1">
            <a:spLocks noChangeArrowheads="1"/>
          </p:cNvSpPr>
          <p:nvPr/>
        </p:nvSpPr>
        <p:spPr bwMode="auto">
          <a:xfrm>
            <a:off x="3883025" y="5756275"/>
            <a:ext cx="4127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a:t>=</a:t>
            </a:r>
          </a:p>
        </p:txBody>
      </p:sp>
      <p:pic>
        <p:nvPicPr>
          <p:cNvPr id="48141" name="Picture 34"/>
          <p:cNvPicPr>
            <a:picLocks noChangeAspect="1" noChangeArrowheads="1"/>
          </p:cNvPicPr>
          <p:nvPr/>
        </p:nvPicPr>
        <p:blipFill>
          <a:blip r:embed="rId11">
            <a:extLst>
              <a:ext uri="{28A0092B-C50C-407E-A947-70E740481C1C}">
                <a14:useLocalDpi xmlns:a14="http://schemas.microsoft.com/office/drawing/2010/main" val="0"/>
              </a:ext>
            </a:extLst>
          </a:blip>
          <a:srcRect r="3171" b="6494"/>
          <a:stretch>
            <a:fillRect/>
          </a:stretch>
        </p:blipFill>
        <p:spPr bwMode="auto">
          <a:xfrm>
            <a:off x="7243763" y="3586163"/>
            <a:ext cx="1819275"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2" name="TextBox 13"/>
          <p:cNvSpPr txBox="1">
            <a:spLocks noChangeArrowheads="1"/>
          </p:cNvSpPr>
          <p:nvPr/>
        </p:nvSpPr>
        <p:spPr bwMode="auto">
          <a:xfrm>
            <a:off x="7234238" y="5172075"/>
            <a:ext cx="1909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CRVO</a:t>
            </a:r>
          </a:p>
        </p:txBody>
      </p:sp>
      <p:pic>
        <p:nvPicPr>
          <p:cNvPr id="2" name="Stenting_dof_d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11885" r="12061"/>
          <a:stretch/>
        </p:blipFill>
        <p:spPr>
          <a:xfrm>
            <a:off x="541337" y="746434"/>
            <a:ext cx="3754438" cy="2774642"/>
          </a:xfrm>
          <a:prstGeom prst="rect">
            <a:avLst/>
          </a:prstGeom>
        </p:spPr>
      </p:pic>
      <p:pic>
        <p:nvPicPr>
          <p:cNvPr id="3" name="Stenting_video_demo_smal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2500" r="11975"/>
          <a:stretch/>
        </p:blipFill>
        <p:spPr>
          <a:xfrm>
            <a:off x="4929187" y="757323"/>
            <a:ext cx="3829051" cy="284291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sz="2800" smtClean="0"/>
              <a:t>Cochlear Implant Surgery</a:t>
            </a:r>
          </a:p>
        </p:txBody>
      </p:sp>
      <p:grpSp>
        <p:nvGrpSpPr>
          <p:cNvPr id="49155" name="Group 3"/>
          <p:cNvGrpSpPr>
            <a:grpSpLocks/>
          </p:cNvGrpSpPr>
          <p:nvPr/>
        </p:nvGrpSpPr>
        <p:grpSpPr bwMode="auto">
          <a:xfrm>
            <a:off x="4633913" y="1079500"/>
            <a:ext cx="4383087" cy="5208588"/>
            <a:chOff x="2999" y="680"/>
            <a:chExt cx="2761" cy="3281"/>
          </a:xfrm>
        </p:grpSpPr>
        <p:pic>
          <p:nvPicPr>
            <p:cNvPr id="491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 y="685"/>
              <a:ext cx="2131" cy="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2" name="Text Box 5"/>
            <p:cNvSpPr txBox="1">
              <a:spLocks noChangeArrowheads="1"/>
            </p:cNvSpPr>
            <p:nvPr/>
          </p:nvSpPr>
          <p:spPr bwMode="auto">
            <a:xfrm>
              <a:off x="4536" y="2362"/>
              <a:ext cx="1024" cy="226"/>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a:ea typeface="宋体" panose="02010600030101010101" pitchFamily="2" charset="-122"/>
                </a:rPr>
                <a:t>Base of cochlea</a:t>
              </a:r>
            </a:p>
          </p:txBody>
        </p:sp>
        <p:sp>
          <p:nvSpPr>
            <p:cNvPr id="49173" name="Text Box 6"/>
            <p:cNvSpPr txBox="1">
              <a:spLocks noChangeArrowheads="1"/>
            </p:cNvSpPr>
            <p:nvPr/>
          </p:nvSpPr>
          <p:spPr bwMode="auto">
            <a:xfrm>
              <a:off x="4645" y="1005"/>
              <a:ext cx="92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a:ea typeface="宋体" panose="02010600030101010101" pitchFamily="2" charset="-122"/>
                </a:rPr>
                <a:t>Cochlear duct</a:t>
              </a:r>
            </a:p>
          </p:txBody>
        </p:sp>
        <p:sp>
          <p:nvSpPr>
            <p:cNvPr id="49174" name="Text Box 7"/>
            <p:cNvSpPr txBox="1">
              <a:spLocks noChangeArrowheads="1"/>
            </p:cNvSpPr>
            <p:nvPr/>
          </p:nvSpPr>
          <p:spPr bwMode="auto">
            <a:xfrm>
              <a:off x="4816" y="1729"/>
              <a:ext cx="944"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a:ea typeface="宋体" panose="02010600030101010101" pitchFamily="2" charset="-122"/>
                </a:rPr>
                <a:t>Scala tympani</a:t>
              </a:r>
            </a:p>
          </p:txBody>
        </p:sp>
        <p:sp>
          <p:nvSpPr>
            <p:cNvPr id="49175" name="Text Box 8"/>
            <p:cNvSpPr txBox="1">
              <a:spLocks noChangeArrowheads="1"/>
            </p:cNvSpPr>
            <p:nvPr/>
          </p:nvSpPr>
          <p:spPr bwMode="auto">
            <a:xfrm>
              <a:off x="4893" y="1273"/>
              <a:ext cx="716"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a:ea typeface="宋体" panose="02010600030101010101" pitchFamily="2" charset="-122"/>
                </a:rPr>
                <a:t>Basilar membrane</a:t>
              </a:r>
            </a:p>
          </p:txBody>
        </p:sp>
        <p:sp>
          <p:nvSpPr>
            <p:cNvPr id="49176" name="Line 9"/>
            <p:cNvSpPr>
              <a:spLocks noChangeShapeType="1"/>
            </p:cNvSpPr>
            <p:nvPr/>
          </p:nvSpPr>
          <p:spPr bwMode="auto">
            <a:xfrm flipH="1">
              <a:off x="4224" y="1176"/>
              <a:ext cx="600" cy="360"/>
            </a:xfrm>
            <a:prstGeom prst="line">
              <a:avLst/>
            </a:prstGeom>
            <a:noFill/>
            <a:ln w="2857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9177" name="Line 10"/>
            <p:cNvSpPr>
              <a:spLocks noChangeShapeType="1"/>
            </p:cNvSpPr>
            <p:nvPr/>
          </p:nvSpPr>
          <p:spPr bwMode="auto">
            <a:xfrm flipH="1">
              <a:off x="4296" y="1448"/>
              <a:ext cx="536" cy="128"/>
            </a:xfrm>
            <a:prstGeom prst="line">
              <a:avLst/>
            </a:prstGeom>
            <a:noFill/>
            <a:ln w="2857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9178" name="Line 11"/>
            <p:cNvSpPr>
              <a:spLocks noChangeShapeType="1"/>
            </p:cNvSpPr>
            <p:nvPr/>
          </p:nvSpPr>
          <p:spPr bwMode="auto">
            <a:xfrm flipH="1" flipV="1">
              <a:off x="4256" y="1720"/>
              <a:ext cx="544" cy="88"/>
            </a:xfrm>
            <a:prstGeom prst="line">
              <a:avLst/>
            </a:prstGeom>
            <a:noFill/>
            <a:ln w="2857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9179" name="Line 12"/>
            <p:cNvSpPr>
              <a:spLocks noChangeShapeType="1"/>
            </p:cNvSpPr>
            <p:nvPr/>
          </p:nvSpPr>
          <p:spPr bwMode="auto">
            <a:xfrm flipH="1" flipV="1">
              <a:off x="4696" y="1912"/>
              <a:ext cx="416" cy="464"/>
            </a:xfrm>
            <a:prstGeom prst="line">
              <a:avLst/>
            </a:prstGeom>
            <a:noFill/>
            <a:ln w="2857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pic>
          <p:nvPicPr>
            <p:cNvPr id="4918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2" y="2638"/>
              <a:ext cx="130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81" name="Oval 14"/>
            <p:cNvSpPr>
              <a:spLocks noChangeArrowheads="1"/>
            </p:cNvSpPr>
            <p:nvPr/>
          </p:nvSpPr>
          <p:spPr bwMode="auto">
            <a:xfrm>
              <a:off x="4434" y="1963"/>
              <a:ext cx="182" cy="169"/>
            </a:xfrm>
            <a:prstGeom prst="ellipse">
              <a:avLst/>
            </a:prstGeom>
            <a:noFill/>
            <a:ln w="28575" algn="ctr">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182" name="Line 15"/>
            <p:cNvSpPr>
              <a:spLocks noChangeShapeType="1"/>
            </p:cNvSpPr>
            <p:nvPr/>
          </p:nvSpPr>
          <p:spPr bwMode="auto">
            <a:xfrm flipH="1">
              <a:off x="3936" y="2136"/>
              <a:ext cx="560" cy="576"/>
            </a:xfrm>
            <a:prstGeom prst="line">
              <a:avLst/>
            </a:prstGeom>
            <a:noFill/>
            <a:ln w="2857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9183" name="Text Box 16"/>
            <p:cNvSpPr txBox="1">
              <a:spLocks noChangeArrowheads="1"/>
            </p:cNvSpPr>
            <p:nvPr/>
          </p:nvSpPr>
          <p:spPr bwMode="auto">
            <a:xfrm>
              <a:off x="3093" y="680"/>
              <a:ext cx="388" cy="219"/>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a:ea typeface="宋体" panose="02010600030101010101" pitchFamily="2" charset="-122"/>
                </a:rPr>
                <a:t>Apex</a:t>
              </a:r>
            </a:p>
          </p:txBody>
        </p:sp>
        <p:sp>
          <p:nvSpPr>
            <p:cNvPr id="49184" name="Line 17"/>
            <p:cNvSpPr>
              <a:spLocks noChangeShapeType="1"/>
            </p:cNvSpPr>
            <p:nvPr/>
          </p:nvSpPr>
          <p:spPr bwMode="auto">
            <a:xfrm>
              <a:off x="3464" y="768"/>
              <a:ext cx="368" cy="88"/>
            </a:xfrm>
            <a:prstGeom prst="line">
              <a:avLst/>
            </a:prstGeom>
            <a:noFill/>
            <a:ln w="2857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9185" name="Text Box 18"/>
            <p:cNvSpPr txBox="1">
              <a:spLocks noChangeArrowheads="1"/>
            </p:cNvSpPr>
            <p:nvPr/>
          </p:nvSpPr>
          <p:spPr bwMode="auto">
            <a:xfrm>
              <a:off x="4557" y="3433"/>
              <a:ext cx="716"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a:ea typeface="宋体" panose="02010600030101010101" pitchFamily="2" charset="-122"/>
                </a:rPr>
                <a:t>Basilar membrane</a:t>
              </a:r>
            </a:p>
          </p:txBody>
        </p:sp>
        <p:sp>
          <p:nvSpPr>
            <p:cNvPr id="49186" name="Line 19"/>
            <p:cNvSpPr>
              <a:spLocks noChangeShapeType="1"/>
            </p:cNvSpPr>
            <p:nvPr/>
          </p:nvSpPr>
          <p:spPr bwMode="auto">
            <a:xfrm flipH="1">
              <a:off x="3712" y="3104"/>
              <a:ext cx="816" cy="128"/>
            </a:xfrm>
            <a:prstGeom prst="line">
              <a:avLst/>
            </a:prstGeom>
            <a:noFill/>
            <a:ln w="2857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9187" name="Line 20"/>
            <p:cNvSpPr>
              <a:spLocks noChangeShapeType="1"/>
            </p:cNvSpPr>
            <p:nvPr/>
          </p:nvSpPr>
          <p:spPr bwMode="auto">
            <a:xfrm flipH="1" flipV="1">
              <a:off x="4104" y="3496"/>
              <a:ext cx="432" cy="112"/>
            </a:xfrm>
            <a:prstGeom prst="line">
              <a:avLst/>
            </a:prstGeom>
            <a:noFill/>
            <a:ln w="2857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9188" name="Text Box 21"/>
            <p:cNvSpPr txBox="1">
              <a:spLocks noChangeArrowheads="1"/>
            </p:cNvSpPr>
            <p:nvPr/>
          </p:nvSpPr>
          <p:spPr bwMode="auto">
            <a:xfrm>
              <a:off x="4552" y="2984"/>
              <a:ext cx="67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a:ea typeface="宋体" panose="02010600030101010101" pitchFamily="2" charset="-122"/>
                </a:rPr>
                <a:t>Hair cells</a:t>
              </a:r>
            </a:p>
          </p:txBody>
        </p:sp>
      </p:grpSp>
      <p:grpSp>
        <p:nvGrpSpPr>
          <p:cNvPr id="49156" name="Group 22"/>
          <p:cNvGrpSpPr>
            <a:grpSpLocks/>
          </p:cNvGrpSpPr>
          <p:nvPr/>
        </p:nvGrpSpPr>
        <p:grpSpPr bwMode="auto">
          <a:xfrm>
            <a:off x="206375" y="1293813"/>
            <a:ext cx="4259263" cy="4802187"/>
            <a:chOff x="130" y="719"/>
            <a:chExt cx="2683" cy="3025"/>
          </a:xfrm>
        </p:grpSpPr>
        <p:pic>
          <p:nvPicPr>
            <p:cNvPr id="49158" name="Picture 23" descr="Cochlear_implant-1-NIH-image"/>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 y="719"/>
              <a:ext cx="2356" cy="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Line 24"/>
            <p:cNvSpPr>
              <a:spLocks noChangeShapeType="1"/>
            </p:cNvSpPr>
            <p:nvPr/>
          </p:nvSpPr>
          <p:spPr bwMode="auto">
            <a:xfrm>
              <a:off x="2126" y="2519"/>
              <a:ext cx="98" cy="285"/>
            </a:xfrm>
            <a:prstGeom prst="line">
              <a:avLst/>
            </a:prstGeom>
            <a:noFill/>
            <a:ln w="38100">
              <a:solidFill>
                <a:srgbClr val="FF3300"/>
              </a:solidFill>
              <a:round/>
              <a:headEnd type="triangle" w="sm" len="lg"/>
              <a:tailEnd/>
            </a:ln>
            <a:extLst>
              <a:ext uri="{909E8E84-426E-40DD-AFC4-6F175D3DCCD1}">
                <a14:hiddenFill xmlns:a14="http://schemas.microsoft.com/office/drawing/2010/main">
                  <a:noFill/>
                </a14:hiddenFill>
              </a:ext>
            </a:extLst>
          </p:spPr>
          <p:txBody>
            <a:bodyPr/>
            <a:lstStyle/>
            <a:p>
              <a:endParaRPr lang="en-US"/>
            </a:p>
          </p:txBody>
        </p:sp>
        <p:sp>
          <p:nvSpPr>
            <p:cNvPr id="49160" name="Line 25"/>
            <p:cNvSpPr>
              <a:spLocks noChangeShapeType="1"/>
            </p:cNvSpPr>
            <p:nvPr/>
          </p:nvSpPr>
          <p:spPr bwMode="auto">
            <a:xfrm flipH="1">
              <a:off x="1840" y="2471"/>
              <a:ext cx="31" cy="453"/>
            </a:xfrm>
            <a:prstGeom prst="line">
              <a:avLst/>
            </a:prstGeom>
            <a:noFill/>
            <a:ln w="38100">
              <a:solidFill>
                <a:srgbClr val="FF3300"/>
              </a:solidFill>
              <a:round/>
              <a:headEnd type="triangle" w="sm" len="lg"/>
              <a:tailEnd/>
            </a:ln>
            <a:extLst>
              <a:ext uri="{909E8E84-426E-40DD-AFC4-6F175D3DCCD1}">
                <a14:hiddenFill xmlns:a14="http://schemas.microsoft.com/office/drawing/2010/main">
                  <a:noFill/>
                </a14:hiddenFill>
              </a:ext>
            </a:extLst>
          </p:spPr>
          <p:txBody>
            <a:bodyPr/>
            <a:lstStyle/>
            <a:p>
              <a:endParaRPr lang="en-US"/>
            </a:p>
          </p:txBody>
        </p:sp>
        <p:sp>
          <p:nvSpPr>
            <p:cNvPr id="49161" name="Line 26"/>
            <p:cNvSpPr>
              <a:spLocks noChangeShapeType="1"/>
            </p:cNvSpPr>
            <p:nvPr/>
          </p:nvSpPr>
          <p:spPr bwMode="auto">
            <a:xfrm flipV="1">
              <a:off x="850" y="901"/>
              <a:ext cx="335" cy="27"/>
            </a:xfrm>
            <a:prstGeom prst="line">
              <a:avLst/>
            </a:prstGeom>
            <a:noFill/>
            <a:ln w="38100">
              <a:solidFill>
                <a:srgbClr val="FF3300"/>
              </a:solidFill>
              <a:round/>
              <a:headEnd type="triangle" w="sm" len="lg"/>
              <a:tailEnd/>
            </a:ln>
            <a:extLst>
              <a:ext uri="{909E8E84-426E-40DD-AFC4-6F175D3DCCD1}">
                <a14:hiddenFill xmlns:a14="http://schemas.microsoft.com/office/drawing/2010/main">
                  <a:noFill/>
                </a14:hiddenFill>
              </a:ext>
            </a:extLst>
          </p:spPr>
          <p:txBody>
            <a:bodyPr/>
            <a:lstStyle/>
            <a:p>
              <a:endParaRPr lang="en-US"/>
            </a:p>
          </p:txBody>
        </p:sp>
        <p:sp>
          <p:nvSpPr>
            <p:cNvPr id="49162" name="Line 27"/>
            <p:cNvSpPr>
              <a:spLocks noChangeShapeType="1"/>
            </p:cNvSpPr>
            <p:nvPr/>
          </p:nvSpPr>
          <p:spPr bwMode="auto">
            <a:xfrm>
              <a:off x="685" y="1038"/>
              <a:ext cx="463" cy="145"/>
            </a:xfrm>
            <a:prstGeom prst="line">
              <a:avLst/>
            </a:prstGeom>
            <a:noFill/>
            <a:ln w="38100">
              <a:solidFill>
                <a:srgbClr val="FF3300"/>
              </a:solidFill>
              <a:round/>
              <a:headEnd type="triangle" w="sm" len="lg"/>
              <a:tailEnd/>
            </a:ln>
            <a:extLst>
              <a:ext uri="{909E8E84-426E-40DD-AFC4-6F175D3DCCD1}">
                <a14:hiddenFill xmlns:a14="http://schemas.microsoft.com/office/drawing/2010/main">
                  <a:noFill/>
                </a14:hiddenFill>
              </a:ext>
            </a:extLst>
          </p:spPr>
          <p:txBody>
            <a:bodyPr/>
            <a:lstStyle/>
            <a:p>
              <a:endParaRPr lang="en-US"/>
            </a:p>
          </p:txBody>
        </p:sp>
        <p:sp>
          <p:nvSpPr>
            <p:cNvPr id="49163" name="Line 28"/>
            <p:cNvSpPr>
              <a:spLocks noChangeShapeType="1"/>
            </p:cNvSpPr>
            <p:nvPr/>
          </p:nvSpPr>
          <p:spPr bwMode="auto">
            <a:xfrm>
              <a:off x="709" y="1767"/>
              <a:ext cx="132" cy="1466"/>
            </a:xfrm>
            <a:prstGeom prst="line">
              <a:avLst/>
            </a:prstGeom>
            <a:noFill/>
            <a:ln w="38100">
              <a:solidFill>
                <a:srgbClr val="FF3300"/>
              </a:solidFill>
              <a:round/>
              <a:headEnd type="triangle" w="sm" len="lg"/>
              <a:tailEnd/>
            </a:ln>
            <a:extLst>
              <a:ext uri="{909E8E84-426E-40DD-AFC4-6F175D3DCCD1}">
                <a14:hiddenFill xmlns:a14="http://schemas.microsoft.com/office/drawing/2010/main">
                  <a:noFill/>
                </a14:hiddenFill>
              </a:ext>
            </a:extLst>
          </p:spPr>
          <p:txBody>
            <a:bodyPr/>
            <a:lstStyle/>
            <a:p>
              <a:endParaRPr lang="en-US"/>
            </a:p>
          </p:txBody>
        </p:sp>
        <p:sp>
          <p:nvSpPr>
            <p:cNvPr id="49164" name="Line 29"/>
            <p:cNvSpPr>
              <a:spLocks noChangeShapeType="1"/>
            </p:cNvSpPr>
            <p:nvPr/>
          </p:nvSpPr>
          <p:spPr bwMode="auto">
            <a:xfrm flipH="1">
              <a:off x="2135" y="1801"/>
              <a:ext cx="16" cy="415"/>
            </a:xfrm>
            <a:prstGeom prst="line">
              <a:avLst/>
            </a:prstGeom>
            <a:noFill/>
            <a:ln w="38100">
              <a:solidFill>
                <a:srgbClr val="FF3300"/>
              </a:solidFill>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49165" name="Text Box 30"/>
            <p:cNvSpPr txBox="1">
              <a:spLocks noChangeArrowheads="1"/>
            </p:cNvSpPr>
            <p:nvPr/>
          </p:nvSpPr>
          <p:spPr bwMode="auto">
            <a:xfrm>
              <a:off x="1242" y="783"/>
              <a:ext cx="894"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2000" b="0">
                  <a:ea typeface="宋体" panose="02010600030101010101" pitchFamily="2" charset="-122"/>
                </a:rPr>
                <a:t>R</a:t>
              </a:r>
              <a:r>
                <a:rPr lang="en-US" altLang="en-US" sz="2000" b="0">
                  <a:ea typeface="宋体" panose="02010600030101010101" pitchFamily="2" charset="-122"/>
                </a:rPr>
                <a:t>eceiver</a:t>
              </a:r>
            </a:p>
          </p:txBody>
        </p:sp>
        <p:sp>
          <p:nvSpPr>
            <p:cNvPr id="49166" name="Text Box 31"/>
            <p:cNvSpPr txBox="1">
              <a:spLocks noChangeArrowheads="1"/>
            </p:cNvSpPr>
            <p:nvPr/>
          </p:nvSpPr>
          <p:spPr bwMode="auto">
            <a:xfrm>
              <a:off x="2058" y="2784"/>
              <a:ext cx="755" cy="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0">
                  <a:ea typeface="宋体" panose="02010600030101010101" pitchFamily="2" charset="-122"/>
                </a:rPr>
                <a:t>Electrode array</a:t>
              </a:r>
            </a:p>
          </p:txBody>
        </p:sp>
        <p:sp>
          <p:nvSpPr>
            <p:cNvPr id="49167" name="Text Box 32"/>
            <p:cNvSpPr txBox="1">
              <a:spLocks noChangeArrowheads="1"/>
            </p:cNvSpPr>
            <p:nvPr/>
          </p:nvSpPr>
          <p:spPr bwMode="auto">
            <a:xfrm>
              <a:off x="1945" y="1569"/>
              <a:ext cx="61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2000" b="0">
                  <a:ea typeface="宋体" panose="02010600030101010101" pitchFamily="2" charset="-122"/>
                </a:rPr>
                <a:t>C</a:t>
              </a:r>
              <a:r>
                <a:rPr lang="en-US" altLang="en-US" sz="2000" b="0">
                  <a:ea typeface="宋体" panose="02010600030101010101" pitchFamily="2" charset="-122"/>
                </a:rPr>
                <a:t>ochlea</a:t>
              </a:r>
            </a:p>
          </p:txBody>
        </p:sp>
        <p:sp>
          <p:nvSpPr>
            <p:cNvPr id="49168" name="Text Box 33"/>
            <p:cNvSpPr txBox="1">
              <a:spLocks noChangeArrowheads="1"/>
            </p:cNvSpPr>
            <p:nvPr/>
          </p:nvSpPr>
          <p:spPr bwMode="auto">
            <a:xfrm>
              <a:off x="1143" y="1103"/>
              <a:ext cx="901"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0">
                  <a:ea typeface="宋体" panose="02010600030101010101" pitchFamily="2" charset="-122"/>
                </a:rPr>
                <a:t>Transmitter</a:t>
              </a:r>
            </a:p>
          </p:txBody>
        </p:sp>
        <p:sp>
          <p:nvSpPr>
            <p:cNvPr id="49169" name="Text Box 34"/>
            <p:cNvSpPr txBox="1">
              <a:spLocks noChangeArrowheads="1"/>
            </p:cNvSpPr>
            <p:nvPr/>
          </p:nvSpPr>
          <p:spPr bwMode="auto">
            <a:xfrm>
              <a:off x="417" y="3246"/>
              <a:ext cx="1074"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0">
                  <a:ea typeface="宋体" panose="02010600030101010101" pitchFamily="2" charset="-122"/>
                </a:rPr>
                <a:t>Microphone </a:t>
              </a:r>
              <a:endParaRPr lang="en-US" altLang="zh-CN" sz="2000" b="0">
                <a:ea typeface="宋体" panose="02010600030101010101" pitchFamily="2" charset="-122"/>
              </a:endParaRPr>
            </a:p>
            <a:p>
              <a:pPr eaLnBrk="1" hangingPunct="1">
                <a:spcBef>
                  <a:spcPct val="0"/>
                </a:spcBef>
                <a:buFontTx/>
                <a:buNone/>
              </a:pPr>
              <a:r>
                <a:rPr lang="en-US" altLang="en-US" sz="1800" b="0">
                  <a:ea typeface="宋体" panose="02010600030101010101" pitchFamily="2" charset="-122"/>
                </a:rPr>
                <a:t>&amp; </a:t>
              </a:r>
              <a:r>
                <a:rPr lang="en-US" altLang="en-US" sz="2000" b="0">
                  <a:ea typeface="宋体" panose="02010600030101010101" pitchFamily="2" charset="-122"/>
                </a:rPr>
                <a:t>processor</a:t>
              </a:r>
            </a:p>
          </p:txBody>
        </p:sp>
        <p:sp>
          <p:nvSpPr>
            <p:cNvPr id="49170" name="Text Box 35"/>
            <p:cNvSpPr txBox="1">
              <a:spLocks noChangeArrowheads="1"/>
            </p:cNvSpPr>
            <p:nvPr/>
          </p:nvSpPr>
          <p:spPr bwMode="auto">
            <a:xfrm>
              <a:off x="1415" y="2919"/>
              <a:ext cx="604"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0">
                  <a:ea typeface="宋体" panose="02010600030101010101" pitchFamily="2" charset="-122"/>
                </a:rPr>
                <a:t>Round window</a:t>
              </a:r>
            </a:p>
          </p:txBody>
        </p:sp>
      </p:grpSp>
      <p:pic>
        <p:nvPicPr>
          <p:cNvPr id="49157"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3125" y="0"/>
            <a:ext cx="6254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2"/>
          </p:nvPr>
        </p:nvSpPr>
        <p:spPr>
          <a:xfrm>
            <a:off x="0" y="6610350"/>
            <a:ext cx="587375" cy="187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l">
              <a:spcBef>
                <a:spcPct val="0"/>
              </a:spcBef>
              <a:buFontTx/>
              <a:buNone/>
            </a:pPr>
            <a:fld id="{B0C61D13-81C3-4B82-94A3-01ED86F9E854}" type="slidenum">
              <a:rPr lang="en-US" altLang="zh-CN" sz="1400">
                <a:ea typeface="宋体" panose="02010600030101010101" pitchFamily="2" charset="-122"/>
              </a:rPr>
              <a:pPr algn="l">
                <a:spcBef>
                  <a:spcPct val="0"/>
                </a:spcBef>
                <a:buFontTx/>
                <a:buNone/>
              </a:pPr>
              <a:t>7</a:t>
            </a:fld>
            <a:endParaRPr lang="en-US" altLang="zh-CN" sz="1400">
              <a:ea typeface="宋体" panose="02010600030101010101" pitchFamily="2" charset="-122"/>
            </a:endParaRPr>
          </a:p>
        </p:txBody>
      </p:sp>
      <p:sp>
        <p:nvSpPr>
          <p:cNvPr id="51203" name="Rectangle 2"/>
          <p:cNvSpPr>
            <a:spLocks noGrp="1" noChangeArrowheads="1"/>
          </p:cNvSpPr>
          <p:nvPr>
            <p:ph type="title"/>
          </p:nvPr>
        </p:nvSpPr>
        <p:spPr>
          <a:xfrm>
            <a:off x="415925" y="31750"/>
            <a:ext cx="8686800" cy="609600"/>
          </a:xfrm>
        </p:spPr>
        <p:txBody>
          <a:bodyPr/>
          <a:lstStyle/>
          <a:p>
            <a:pPr eaLnBrk="1" hangingPunct="1"/>
            <a:r>
              <a:rPr lang="en-US" altLang="zh-CN" smtClean="0">
                <a:ea typeface="宋体" panose="02010600030101010101" pitchFamily="2" charset="-122"/>
              </a:rPr>
              <a:t>  A system for robotic assisted CI surgery </a:t>
            </a:r>
          </a:p>
        </p:txBody>
      </p:sp>
      <p:pic>
        <p:nvPicPr>
          <p:cNvPr id="5120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25" y="0"/>
            <a:ext cx="6254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11"/>
          <p:cNvSpPr txBox="1">
            <a:spLocks noChangeArrowheads="1"/>
          </p:cNvSpPr>
          <p:nvPr/>
        </p:nvSpPr>
        <p:spPr bwMode="auto">
          <a:xfrm>
            <a:off x="136525" y="774700"/>
            <a:ext cx="4102100" cy="17335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lnSpc>
                <a:spcPct val="90000"/>
              </a:lnSpc>
              <a:buFontTx/>
              <a:buNone/>
            </a:pPr>
            <a:r>
              <a:rPr lang="en-US" altLang="zh-CN" sz="2200">
                <a:ea typeface="宋体" panose="02010600030101010101" pitchFamily="2" charset="-122"/>
              </a:rPr>
              <a:t>W</a:t>
            </a:r>
            <a:r>
              <a:rPr lang="en-US" altLang="en-US" sz="2200"/>
              <a:t>e propose</a:t>
            </a:r>
            <a:r>
              <a:rPr lang="en-US" altLang="zh-CN" sz="2200">
                <a:ea typeface="宋体" panose="02010600030101010101" pitchFamily="2" charset="-122"/>
              </a:rPr>
              <a:t> </a:t>
            </a:r>
            <a:r>
              <a:rPr lang="en-US" altLang="en-US" sz="2200" u="sng"/>
              <a:t>robot-assisted </a:t>
            </a:r>
            <a:r>
              <a:rPr lang="en-US" altLang="zh-CN" sz="2200" u="sng">
                <a:ea typeface="宋体" panose="02010600030101010101" pitchFamily="2" charset="-122"/>
              </a:rPr>
              <a:t>i</a:t>
            </a:r>
            <a:r>
              <a:rPr lang="en-US" altLang="en-US" sz="2200" u="sng"/>
              <a:t>nsertion</a:t>
            </a:r>
            <a:r>
              <a:rPr lang="en-US" altLang="zh-CN" sz="2200">
                <a:ea typeface="宋体" panose="02010600030101010101" pitchFamily="2" charset="-122"/>
              </a:rPr>
              <a:t> to achieve:</a:t>
            </a:r>
          </a:p>
          <a:p>
            <a:pPr eaLnBrk="1" hangingPunct="1">
              <a:lnSpc>
                <a:spcPct val="90000"/>
              </a:lnSpc>
              <a:buFontTx/>
              <a:buNone/>
            </a:pPr>
            <a:r>
              <a:rPr lang="en-US" altLang="zh-CN" sz="2200">
                <a:ea typeface="宋体" panose="02010600030101010101" pitchFamily="2" charset="-122"/>
              </a:rPr>
              <a:t>	1. controlled insertion force</a:t>
            </a:r>
          </a:p>
          <a:p>
            <a:pPr eaLnBrk="1" hangingPunct="1">
              <a:lnSpc>
                <a:spcPct val="90000"/>
              </a:lnSpc>
              <a:buFontTx/>
              <a:buNone/>
            </a:pPr>
            <a:r>
              <a:rPr lang="en-US" altLang="zh-CN" sz="2200">
                <a:ea typeface="宋体" panose="02010600030101010101" pitchFamily="2" charset="-122"/>
              </a:rPr>
              <a:t>	2. controlled </a:t>
            </a:r>
            <a:r>
              <a:rPr lang="en-US" altLang="en-US" sz="2200"/>
              <a:t>placement of the electrode</a:t>
            </a:r>
            <a:r>
              <a:rPr lang="en-US" altLang="zh-CN" sz="2200">
                <a:ea typeface="宋体" panose="02010600030101010101" pitchFamily="2" charset="-122"/>
              </a:rPr>
              <a:t> array</a:t>
            </a:r>
            <a:endParaRPr lang="en-US" altLang="en-US" sz="2200"/>
          </a:p>
        </p:txBody>
      </p:sp>
      <p:pic>
        <p:nvPicPr>
          <p:cNvPr id="5120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238" y="765175"/>
            <a:ext cx="4583112"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 Box 28"/>
          <p:cNvSpPr txBox="1">
            <a:spLocks noChangeArrowheads="1"/>
          </p:cNvSpPr>
          <p:nvPr/>
        </p:nvSpPr>
        <p:spPr bwMode="auto">
          <a:xfrm>
            <a:off x="7493000" y="5530850"/>
            <a:ext cx="1511300" cy="65722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1800">
                <a:ea typeface="宋体" panose="02010600030101010101" pitchFamily="2" charset="-122"/>
              </a:rPr>
              <a:t>3D Cochlea (3:1)</a:t>
            </a:r>
            <a:endParaRPr lang="en-US" altLang="en-US" sz="1800"/>
          </a:p>
        </p:txBody>
      </p:sp>
      <p:sp>
        <p:nvSpPr>
          <p:cNvPr id="51208" name="Text Box 29"/>
          <p:cNvSpPr txBox="1">
            <a:spLocks noChangeArrowheads="1"/>
          </p:cNvSpPr>
          <p:nvPr/>
        </p:nvSpPr>
        <p:spPr bwMode="auto">
          <a:xfrm>
            <a:off x="5945188" y="5530850"/>
            <a:ext cx="1509712" cy="646113"/>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1800">
                <a:ea typeface="宋体" panose="02010600030101010101" pitchFamily="2" charset="-122"/>
              </a:rPr>
              <a:t>2D Cochlea (3:1)</a:t>
            </a:r>
            <a:endParaRPr lang="en-US" altLang="en-US" sz="1800"/>
          </a:p>
        </p:txBody>
      </p:sp>
      <p:pic>
        <p:nvPicPr>
          <p:cNvPr id="51209" name="Picture 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8875" y="4094163"/>
            <a:ext cx="144145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086225"/>
            <a:ext cx="1506538"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11" name="Group 18"/>
          <p:cNvGrpSpPr>
            <a:grpSpLocks/>
          </p:cNvGrpSpPr>
          <p:nvPr/>
        </p:nvGrpSpPr>
        <p:grpSpPr bwMode="auto">
          <a:xfrm>
            <a:off x="198438" y="4330700"/>
            <a:ext cx="2368550" cy="949325"/>
            <a:chOff x="2383" y="1923"/>
            <a:chExt cx="1626" cy="745"/>
          </a:xfrm>
        </p:grpSpPr>
        <p:pic>
          <p:nvPicPr>
            <p:cNvPr id="51223"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3" y="1923"/>
              <a:ext cx="1626" cy="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24" name="Group 20"/>
            <p:cNvGrpSpPr>
              <a:grpSpLocks/>
            </p:cNvGrpSpPr>
            <p:nvPr/>
          </p:nvGrpSpPr>
          <p:grpSpPr bwMode="auto">
            <a:xfrm>
              <a:off x="2642" y="2075"/>
              <a:ext cx="1198" cy="309"/>
              <a:chOff x="2642" y="2075"/>
              <a:chExt cx="1198" cy="309"/>
            </a:xfrm>
          </p:grpSpPr>
          <p:sp>
            <p:nvSpPr>
              <p:cNvPr id="51225" name="Text Box 21"/>
              <p:cNvSpPr txBox="1">
                <a:spLocks noChangeArrowheads="1"/>
              </p:cNvSpPr>
              <p:nvPr/>
            </p:nvSpPr>
            <p:spPr bwMode="auto">
              <a:xfrm>
                <a:off x="2676" y="2153"/>
                <a:ext cx="116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1800">
                    <a:ea typeface="宋体" panose="02010600030101010101" pitchFamily="2" charset="-122"/>
                  </a:rPr>
                  <a:t>Actuation thread</a:t>
                </a:r>
                <a:endParaRPr lang="en-US" altLang="en-US" sz="1800"/>
              </a:p>
            </p:txBody>
          </p:sp>
          <p:sp>
            <p:nvSpPr>
              <p:cNvPr id="51226" name="Line 22"/>
              <p:cNvSpPr>
                <a:spLocks noChangeShapeType="1"/>
              </p:cNvSpPr>
              <p:nvPr/>
            </p:nvSpPr>
            <p:spPr bwMode="auto">
              <a:xfrm flipH="1" flipV="1">
                <a:off x="2642" y="2075"/>
                <a:ext cx="119" cy="1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51212" name="Group 23"/>
          <p:cNvGrpSpPr>
            <a:grpSpLocks/>
          </p:cNvGrpSpPr>
          <p:nvPr/>
        </p:nvGrpSpPr>
        <p:grpSpPr bwMode="auto">
          <a:xfrm>
            <a:off x="2582863" y="4240213"/>
            <a:ext cx="1897062" cy="1846262"/>
            <a:chOff x="4124" y="724"/>
            <a:chExt cx="1303" cy="1448"/>
          </a:xfrm>
        </p:grpSpPr>
        <p:pic>
          <p:nvPicPr>
            <p:cNvPr id="51221"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295" y="1039"/>
              <a:ext cx="1444" cy="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2"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642" y="1206"/>
              <a:ext cx="144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13" name="Line 27"/>
          <p:cNvSpPr>
            <a:spLocks noChangeShapeType="1"/>
          </p:cNvSpPr>
          <p:nvPr/>
        </p:nvSpPr>
        <p:spPr bwMode="auto">
          <a:xfrm flipV="1">
            <a:off x="1298575" y="5102225"/>
            <a:ext cx="0" cy="366713"/>
          </a:xfrm>
          <a:prstGeom prst="line">
            <a:avLst/>
          </a:prstGeom>
          <a:noFill/>
          <a:ln w="3810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4" name="Line 17"/>
          <p:cNvSpPr>
            <a:spLocks noChangeShapeType="1"/>
          </p:cNvSpPr>
          <p:nvPr/>
        </p:nvSpPr>
        <p:spPr bwMode="auto">
          <a:xfrm>
            <a:off x="1647825" y="5570538"/>
            <a:ext cx="1189038" cy="0"/>
          </a:xfrm>
          <a:prstGeom prst="line">
            <a:avLst/>
          </a:prstGeom>
          <a:noFill/>
          <a:ln w="3810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Text Box 26"/>
          <p:cNvSpPr txBox="1">
            <a:spLocks noChangeArrowheads="1"/>
          </p:cNvSpPr>
          <p:nvPr/>
        </p:nvSpPr>
        <p:spPr bwMode="auto">
          <a:xfrm>
            <a:off x="325438" y="5446713"/>
            <a:ext cx="2012950" cy="6477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1800">
                <a:ea typeface="宋体" panose="02010600030101010101" pitchFamily="2" charset="-122"/>
              </a:rPr>
              <a:t>Implant (3:1)with</a:t>
            </a:r>
          </a:p>
          <a:p>
            <a:pPr eaLnBrk="1" hangingPunct="1">
              <a:spcBef>
                <a:spcPct val="0"/>
              </a:spcBef>
              <a:buFontTx/>
              <a:buNone/>
            </a:pPr>
            <a:r>
              <a:rPr lang="en-US" altLang="zh-CN" sz="1800">
                <a:ea typeface="宋体" panose="02010600030101010101" pitchFamily="2" charset="-122"/>
              </a:rPr>
              <a:t>embedded thread</a:t>
            </a:r>
            <a:endParaRPr lang="en-US" altLang="en-US" sz="1800"/>
          </a:p>
        </p:txBody>
      </p:sp>
      <p:sp>
        <p:nvSpPr>
          <p:cNvPr id="51216" name="Text Box 34"/>
          <p:cNvSpPr txBox="1">
            <a:spLocks noChangeArrowheads="1"/>
          </p:cNvSpPr>
          <p:nvPr/>
        </p:nvSpPr>
        <p:spPr bwMode="auto">
          <a:xfrm>
            <a:off x="377825" y="3675063"/>
            <a:ext cx="542290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a:t>Steerable electrodes</a:t>
            </a:r>
          </a:p>
        </p:txBody>
      </p:sp>
      <p:sp>
        <p:nvSpPr>
          <p:cNvPr id="51217" name="Text Box 35"/>
          <p:cNvSpPr txBox="1">
            <a:spLocks noChangeArrowheads="1"/>
          </p:cNvSpPr>
          <p:nvPr/>
        </p:nvSpPr>
        <p:spPr bwMode="auto">
          <a:xfrm>
            <a:off x="5913438" y="3665538"/>
            <a:ext cx="306070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a:t>Models of the Cochlea</a:t>
            </a:r>
          </a:p>
        </p:txBody>
      </p:sp>
      <p:pic>
        <p:nvPicPr>
          <p:cNvPr id="51218" name="Picture 2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5813" y="4208463"/>
            <a:ext cx="576262"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8425" y="4227513"/>
            <a:ext cx="5969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0" name="Text Box 29"/>
          <p:cNvSpPr txBox="1">
            <a:spLocks noChangeArrowheads="1"/>
          </p:cNvSpPr>
          <p:nvPr/>
        </p:nvSpPr>
        <p:spPr bwMode="auto">
          <a:xfrm>
            <a:off x="4581525" y="5540375"/>
            <a:ext cx="1219200" cy="646113"/>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zh-CN" sz="1800">
                <a:ea typeface="宋体" panose="02010600030101010101" pitchFamily="2" charset="-122"/>
              </a:rPr>
              <a:t>1:1 electrode</a:t>
            </a:r>
            <a:endParaRPr lang="en-US" altLang="en-US" sz="18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2"/>
          </p:nvPr>
        </p:nvSpPr>
        <p:spPr>
          <a:xfrm>
            <a:off x="0" y="6523038"/>
            <a:ext cx="447675" cy="287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l">
              <a:spcBef>
                <a:spcPct val="0"/>
              </a:spcBef>
              <a:buFontTx/>
              <a:buNone/>
            </a:pPr>
            <a:fld id="{AA830E09-5188-4DDD-8C07-002CF08131C7}" type="slidenum">
              <a:rPr lang="en-US" altLang="zh-CN" sz="1400">
                <a:ea typeface="宋体" panose="02010600030101010101" pitchFamily="2" charset="-122"/>
              </a:rPr>
              <a:pPr algn="l">
                <a:spcBef>
                  <a:spcPct val="0"/>
                </a:spcBef>
                <a:buFontTx/>
                <a:buNone/>
              </a:pPr>
              <a:t>8</a:t>
            </a:fld>
            <a:endParaRPr lang="en-US" altLang="zh-CN" sz="1400">
              <a:ea typeface="宋体" panose="02010600030101010101" pitchFamily="2" charset="-122"/>
            </a:endParaRPr>
          </a:p>
        </p:txBody>
      </p:sp>
      <p:sp>
        <p:nvSpPr>
          <p:cNvPr id="52227" name="Rectangle 2"/>
          <p:cNvSpPr>
            <a:spLocks noGrp="1" noChangeArrowheads="1"/>
          </p:cNvSpPr>
          <p:nvPr>
            <p:ph type="title"/>
          </p:nvPr>
        </p:nvSpPr>
        <p:spPr/>
        <p:txBody>
          <a:bodyPr/>
          <a:lstStyle/>
          <a:p>
            <a:pPr eaLnBrk="1" hangingPunct="1"/>
            <a:r>
              <a:rPr lang="en-US" altLang="en-US" sz="2800" smtClean="0"/>
              <a:t>2 DoF Verses 4 DoF System</a:t>
            </a:r>
          </a:p>
        </p:txBody>
      </p:sp>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4248150"/>
            <a:ext cx="38195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4324350"/>
            <a:ext cx="38195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747713"/>
            <a:ext cx="418465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600" y="709613"/>
            <a:ext cx="4176713"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 Box 10"/>
          <p:cNvSpPr txBox="1">
            <a:spLocks noChangeArrowheads="1"/>
          </p:cNvSpPr>
          <p:nvPr/>
        </p:nvSpPr>
        <p:spPr bwMode="auto">
          <a:xfrm>
            <a:off x="795338" y="622935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a:solidFill>
                  <a:schemeClr val="tx2"/>
                </a:solidFill>
              </a:rPr>
              <a:t>2 DoF insertion</a:t>
            </a:r>
          </a:p>
        </p:txBody>
      </p:sp>
      <p:sp>
        <p:nvSpPr>
          <p:cNvPr id="52233" name="Text Box 11"/>
          <p:cNvSpPr txBox="1">
            <a:spLocks noChangeArrowheads="1"/>
          </p:cNvSpPr>
          <p:nvPr/>
        </p:nvSpPr>
        <p:spPr bwMode="auto">
          <a:xfrm>
            <a:off x="5262563" y="618490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a:solidFill>
                  <a:schemeClr val="tx2"/>
                </a:solidFill>
              </a:rPr>
              <a:t>4 DoF insertion</a:t>
            </a:r>
          </a:p>
        </p:txBody>
      </p:sp>
      <p:pic>
        <p:nvPicPr>
          <p:cNvPr id="5223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4388" y="0"/>
            <a:ext cx="68421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3125" y="0"/>
            <a:ext cx="6254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4"/>
          <p:cNvSpPr>
            <a:spLocks noGrp="1"/>
          </p:cNvSpPr>
          <p:nvPr>
            <p:ph type="sldNum" sz="quarter" idx="12"/>
          </p:nvPr>
        </p:nvSpPr>
        <p:spPr>
          <a:xfrm>
            <a:off x="0" y="6543675"/>
            <a:ext cx="477838" cy="266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l">
              <a:spcBef>
                <a:spcPct val="0"/>
              </a:spcBef>
              <a:buFontTx/>
              <a:buNone/>
            </a:pPr>
            <a:fld id="{706D2507-ED3B-4281-8FC2-4684B2C561BE}" type="slidenum">
              <a:rPr lang="en-US" altLang="zh-CN" sz="1400">
                <a:ea typeface="宋体" panose="02010600030101010101" pitchFamily="2" charset="-122"/>
              </a:rPr>
              <a:pPr algn="l">
                <a:spcBef>
                  <a:spcPct val="0"/>
                </a:spcBef>
                <a:buFontTx/>
                <a:buNone/>
              </a:pPr>
              <a:t>9</a:t>
            </a:fld>
            <a:endParaRPr lang="en-US" altLang="zh-CN" sz="1400">
              <a:ea typeface="宋体" panose="02010600030101010101" pitchFamily="2" charset="-122"/>
            </a:endParaRPr>
          </a:p>
        </p:txBody>
      </p:sp>
      <p:sp>
        <p:nvSpPr>
          <p:cNvPr id="53251" name="Rectangle 2"/>
          <p:cNvSpPr>
            <a:spLocks noGrp="1" noChangeArrowheads="1"/>
          </p:cNvSpPr>
          <p:nvPr>
            <p:ph type="title"/>
          </p:nvPr>
        </p:nvSpPr>
        <p:spPr/>
        <p:txBody>
          <a:bodyPr/>
          <a:lstStyle/>
          <a:p>
            <a:pPr eaLnBrk="1" hangingPunct="1"/>
            <a:r>
              <a:rPr lang="en-US" altLang="en-US" sz="2800" smtClean="0"/>
              <a:t>4 DoF System Experiments</a:t>
            </a:r>
          </a:p>
        </p:txBody>
      </p:sp>
      <p:grpSp>
        <p:nvGrpSpPr>
          <p:cNvPr id="53252" name="Group 4"/>
          <p:cNvGrpSpPr>
            <a:grpSpLocks/>
          </p:cNvGrpSpPr>
          <p:nvPr/>
        </p:nvGrpSpPr>
        <p:grpSpPr bwMode="auto">
          <a:xfrm>
            <a:off x="396875" y="819150"/>
            <a:ext cx="2716213" cy="2230438"/>
            <a:chOff x="579" y="2255"/>
            <a:chExt cx="1711" cy="1405"/>
          </a:xfrm>
        </p:grpSpPr>
        <p:pic>
          <p:nvPicPr>
            <p:cNvPr id="5327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 y="2255"/>
              <a:ext cx="1711" cy="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1" name="AutoShape 6"/>
            <p:cNvSpPr>
              <a:spLocks noChangeArrowheads="1"/>
            </p:cNvSpPr>
            <p:nvPr/>
          </p:nvSpPr>
          <p:spPr bwMode="auto">
            <a:xfrm>
              <a:off x="1389" y="3347"/>
              <a:ext cx="240" cy="2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200 h 21600"/>
                <a:gd name="T20" fmla="*/ 18450 w 21600"/>
                <a:gd name="T21" fmla="*/ 184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19" y="19359"/>
                  </a:moveTo>
                  <a:cubicBezTo>
                    <a:pt x="15969" y="18985"/>
                    <a:pt x="19390" y="15265"/>
                    <a:pt x="19390" y="10800"/>
                  </a:cubicBezTo>
                  <a:cubicBezTo>
                    <a:pt x="19390" y="6055"/>
                    <a:pt x="15544" y="2210"/>
                    <a:pt x="10800" y="2210"/>
                  </a:cubicBezTo>
                  <a:cubicBezTo>
                    <a:pt x="6055" y="2210"/>
                    <a:pt x="2210" y="6055"/>
                    <a:pt x="2210" y="10800"/>
                  </a:cubicBezTo>
                  <a:cubicBezTo>
                    <a:pt x="2209" y="11521"/>
                    <a:pt x="2300" y="12239"/>
                    <a:pt x="2480" y="12938"/>
                  </a:cubicBezTo>
                  <a:lnTo>
                    <a:pt x="339" y="13488"/>
                  </a:lnTo>
                  <a:cubicBezTo>
                    <a:pt x="114" y="12610"/>
                    <a:pt x="0" y="11706"/>
                    <a:pt x="0" y="10800"/>
                  </a:cubicBezTo>
                  <a:cubicBezTo>
                    <a:pt x="0" y="4835"/>
                    <a:pt x="4835" y="0"/>
                    <a:pt x="10800" y="0"/>
                  </a:cubicBezTo>
                  <a:cubicBezTo>
                    <a:pt x="16764" y="0"/>
                    <a:pt x="21600" y="4835"/>
                    <a:pt x="21600" y="10800"/>
                  </a:cubicBezTo>
                  <a:cubicBezTo>
                    <a:pt x="21600" y="16413"/>
                    <a:pt x="17299" y="21091"/>
                    <a:pt x="11705" y="21561"/>
                  </a:cubicBezTo>
                  <a:lnTo>
                    <a:pt x="11931" y="24252"/>
                  </a:lnTo>
                  <a:lnTo>
                    <a:pt x="7821" y="20779"/>
                  </a:lnTo>
                  <a:lnTo>
                    <a:pt x="11293" y="16669"/>
                  </a:lnTo>
                  <a:lnTo>
                    <a:pt x="11519" y="19359"/>
                  </a:lnTo>
                  <a:close/>
                </a:path>
              </a:pathLst>
            </a:custGeom>
            <a:solidFill>
              <a:srgbClr val="FF0000">
                <a:alpha val="79999"/>
              </a:srgbClr>
            </a:solidFill>
            <a:ln w="9525">
              <a:solidFill>
                <a:srgbClr val="000000"/>
              </a:solidFill>
              <a:miter lim="800000"/>
              <a:headEnd/>
              <a:tailEnd/>
            </a:ln>
          </p:spPr>
          <p:txBody>
            <a:bodyPr wrap="none" anchor="ctr"/>
            <a:lstStyle/>
            <a:p>
              <a:endParaRPr lang="en-US"/>
            </a:p>
          </p:txBody>
        </p:sp>
        <p:sp>
          <p:nvSpPr>
            <p:cNvPr id="53272" name="AutoShape 7"/>
            <p:cNvSpPr>
              <a:spLocks noChangeArrowheads="1"/>
            </p:cNvSpPr>
            <p:nvPr/>
          </p:nvSpPr>
          <p:spPr bwMode="auto">
            <a:xfrm rot="-6360000">
              <a:off x="1404" y="2678"/>
              <a:ext cx="77" cy="384"/>
            </a:xfrm>
            <a:prstGeom prst="upDownArrow">
              <a:avLst>
                <a:gd name="adj1" fmla="val 31546"/>
                <a:gd name="adj2" fmla="val 117795"/>
              </a:avLst>
            </a:prstGeom>
            <a:solidFill>
              <a:srgbClr val="FF0000"/>
            </a:solidFill>
            <a:ln w="9525">
              <a:solidFill>
                <a:srgbClr val="000000"/>
              </a:solidFill>
              <a:miter lim="800000"/>
              <a:headEnd/>
              <a:tailEnd/>
            </a:ln>
          </p:spPr>
          <p:txBody>
            <a:bodyPr vert="eaVert"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3273" name="Text Box 8"/>
            <p:cNvSpPr txBox="1">
              <a:spLocks noChangeArrowheads="1"/>
            </p:cNvSpPr>
            <p:nvPr/>
          </p:nvSpPr>
          <p:spPr bwMode="auto">
            <a:xfrm>
              <a:off x="627" y="2903"/>
              <a:ext cx="282" cy="237"/>
            </a:xfrm>
            <a:prstGeom prst="rect">
              <a:avLst/>
            </a:prstGeom>
            <a:solidFill>
              <a:srgbClr val="FF0000"/>
            </a:solidFill>
            <a:ln w="9525">
              <a:solidFill>
                <a:srgbClr val="000000"/>
              </a:solidFill>
              <a:miter lim="800000"/>
              <a:headEnd/>
              <a:tailEnd/>
            </a:ln>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q2</a:t>
              </a:r>
            </a:p>
          </p:txBody>
        </p:sp>
        <p:sp>
          <p:nvSpPr>
            <p:cNvPr id="53274" name="Text Box 9"/>
            <p:cNvSpPr txBox="1">
              <a:spLocks noChangeArrowheads="1"/>
            </p:cNvSpPr>
            <p:nvPr/>
          </p:nvSpPr>
          <p:spPr bwMode="auto">
            <a:xfrm>
              <a:off x="1203" y="2471"/>
              <a:ext cx="282" cy="237"/>
            </a:xfrm>
            <a:prstGeom prst="rect">
              <a:avLst/>
            </a:prstGeom>
            <a:solidFill>
              <a:srgbClr val="FF0000"/>
            </a:solidFill>
            <a:ln w="9525">
              <a:solidFill>
                <a:srgbClr val="000000"/>
              </a:solidFill>
              <a:miter lim="800000"/>
              <a:headEnd/>
              <a:tailEnd/>
            </a:ln>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q1</a:t>
              </a:r>
            </a:p>
          </p:txBody>
        </p:sp>
        <p:sp>
          <p:nvSpPr>
            <p:cNvPr id="53275" name="Text Box 10"/>
            <p:cNvSpPr txBox="1">
              <a:spLocks noChangeArrowheads="1"/>
            </p:cNvSpPr>
            <p:nvPr/>
          </p:nvSpPr>
          <p:spPr bwMode="auto">
            <a:xfrm>
              <a:off x="1653" y="3365"/>
              <a:ext cx="282" cy="237"/>
            </a:xfrm>
            <a:prstGeom prst="rect">
              <a:avLst/>
            </a:prstGeom>
            <a:solidFill>
              <a:srgbClr val="FF0000"/>
            </a:solidFill>
            <a:ln w="9525">
              <a:solidFill>
                <a:srgbClr val="000000"/>
              </a:solidFill>
              <a:miter lim="800000"/>
              <a:headEnd/>
              <a:tailEnd/>
            </a:ln>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q3</a:t>
              </a:r>
            </a:p>
          </p:txBody>
        </p:sp>
        <p:sp>
          <p:nvSpPr>
            <p:cNvPr id="53276" name="Text Box 11"/>
            <p:cNvSpPr txBox="1">
              <a:spLocks noChangeArrowheads="1"/>
            </p:cNvSpPr>
            <p:nvPr/>
          </p:nvSpPr>
          <p:spPr bwMode="auto">
            <a:xfrm>
              <a:off x="1875" y="2399"/>
              <a:ext cx="282" cy="237"/>
            </a:xfrm>
            <a:prstGeom prst="rect">
              <a:avLst/>
            </a:prstGeom>
            <a:solidFill>
              <a:srgbClr val="FF0000"/>
            </a:solidFill>
            <a:ln w="9525">
              <a:solidFill>
                <a:srgbClr val="000000"/>
              </a:solidFill>
              <a:miter lim="800000"/>
              <a:headEnd/>
              <a:tailEnd/>
            </a:ln>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q4</a:t>
              </a:r>
            </a:p>
          </p:txBody>
        </p:sp>
        <p:sp>
          <p:nvSpPr>
            <p:cNvPr id="53277" name="AutoShape 12"/>
            <p:cNvSpPr>
              <a:spLocks noChangeArrowheads="1"/>
            </p:cNvSpPr>
            <p:nvPr/>
          </p:nvSpPr>
          <p:spPr bwMode="auto">
            <a:xfrm rot="8400000">
              <a:off x="1665" y="2279"/>
              <a:ext cx="77" cy="384"/>
            </a:xfrm>
            <a:prstGeom prst="upDownArrow">
              <a:avLst>
                <a:gd name="adj1" fmla="val 31546"/>
                <a:gd name="adj2" fmla="val 117795"/>
              </a:avLst>
            </a:prstGeom>
            <a:solidFill>
              <a:srgbClr val="FF0000"/>
            </a:solidFill>
            <a:ln w="9525">
              <a:solidFill>
                <a:srgbClr val="000000"/>
              </a:solidFill>
              <a:miter lim="800000"/>
              <a:headEnd/>
              <a:tailEnd/>
            </a:ln>
          </p:spPr>
          <p:txBody>
            <a:bodyPr vert="eaVert"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3278" name="AutoShape 13"/>
            <p:cNvSpPr>
              <a:spLocks noChangeArrowheads="1"/>
            </p:cNvSpPr>
            <p:nvPr/>
          </p:nvSpPr>
          <p:spPr bwMode="auto">
            <a:xfrm rot="-6360000">
              <a:off x="732" y="3038"/>
              <a:ext cx="77" cy="384"/>
            </a:xfrm>
            <a:prstGeom prst="upDownArrow">
              <a:avLst>
                <a:gd name="adj1" fmla="val 31546"/>
                <a:gd name="adj2" fmla="val 117795"/>
              </a:avLst>
            </a:prstGeom>
            <a:solidFill>
              <a:srgbClr val="FF0000"/>
            </a:solidFill>
            <a:ln w="9525">
              <a:solidFill>
                <a:srgbClr val="000000"/>
              </a:solidFill>
              <a:miter lim="800000"/>
              <a:headEnd/>
              <a:tailEnd/>
            </a:ln>
          </p:spPr>
          <p:txBody>
            <a:bodyPr vert="eaVert"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53253" name="Group 14"/>
          <p:cNvGrpSpPr>
            <a:grpSpLocks/>
          </p:cNvGrpSpPr>
          <p:nvPr/>
        </p:nvGrpSpPr>
        <p:grpSpPr bwMode="auto">
          <a:xfrm>
            <a:off x="5795963" y="857250"/>
            <a:ext cx="2743200" cy="2117725"/>
            <a:chOff x="2307" y="2279"/>
            <a:chExt cx="1728" cy="1334"/>
          </a:xfrm>
        </p:grpSpPr>
        <p:pic>
          <p:nvPicPr>
            <p:cNvPr id="5326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7" y="2279"/>
              <a:ext cx="1728" cy="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2" name="AutoShape 16"/>
            <p:cNvSpPr>
              <a:spLocks noChangeArrowheads="1"/>
            </p:cNvSpPr>
            <p:nvPr/>
          </p:nvSpPr>
          <p:spPr bwMode="auto">
            <a:xfrm>
              <a:off x="2511" y="3173"/>
              <a:ext cx="224" cy="20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82 w 21600"/>
                <a:gd name="T19" fmla="*/ 3116 h 21600"/>
                <a:gd name="T20" fmla="*/ 18418 w 21600"/>
                <a:gd name="T21" fmla="*/ 1848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538" y="18316"/>
                  </a:moveTo>
                  <a:cubicBezTo>
                    <a:pt x="16697" y="17165"/>
                    <a:pt x="18800" y="14162"/>
                    <a:pt x="18800" y="10800"/>
                  </a:cubicBezTo>
                  <a:cubicBezTo>
                    <a:pt x="18800" y="6381"/>
                    <a:pt x="15218" y="2800"/>
                    <a:pt x="10800" y="2800"/>
                  </a:cubicBezTo>
                  <a:cubicBezTo>
                    <a:pt x="6381" y="2800"/>
                    <a:pt x="2800" y="6381"/>
                    <a:pt x="2800" y="10800"/>
                  </a:cubicBezTo>
                  <a:cubicBezTo>
                    <a:pt x="2799" y="11856"/>
                    <a:pt x="3009" y="12901"/>
                    <a:pt x="3415" y="13876"/>
                  </a:cubicBezTo>
                  <a:lnTo>
                    <a:pt x="830" y="14953"/>
                  </a:lnTo>
                  <a:cubicBezTo>
                    <a:pt x="282" y="13637"/>
                    <a:pt x="0" y="12225"/>
                    <a:pt x="0" y="10800"/>
                  </a:cubicBezTo>
                  <a:cubicBezTo>
                    <a:pt x="0" y="4835"/>
                    <a:pt x="4835" y="0"/>
                    <a:pt x="10800" y="0"/>
                  </a:cubicBezTo>
                  <a:cubicBezTo>
                    <a:pt x="16764" y="0"/>
                    <a:pt x="21600" y="4835"/>
                    <a:pt x="21600" y="10800"/>
                  </a:cubicBezTo>
                  <a:cubicBezTo>
                    <a:pt x="21600" y="15338"/>
                    <a:pt x="18762" y="19393"/>
                    <a:pt x="14497" y="20947"/>
                  </a:cubicBezTo>
                  <a:lnTo>
                    <a:pt x="15421" y="23484"/>
                  </a:lnTo>
                  <a:lnTo>
                    <a:pt x="10166" y="21035"/>
                  </a:lnTo>
                  <a:lnTo>
                    <a:pt x="12614" y="15779"/>
                  </a:lnTo>
                  <a:lnTo>
                    <a:pt x="13538" y="18316"/>
                  </a:lnTo>
                  <a:close/>
                </a:path>
              </a:pathLst>
            </a:custGeom>
            <a:solidFill>
              <a:srgbClr val="FF0000"/>
            </a:solidFill>
            <a:ln w="9525">
              <a:solidFill>
                <a:srgbClr val="000000"/>
              </a:solidFill>
              <a:miter lim="800000"/>
              <a:headEnd/>
              <a:tailEnd/>
            </a:ln>
          </p:spPr>
          <p:txBody>
            <a:bodyPr wrap="none" anchor="ctr"/>
            <a:lstStyle/>
            <a:p>
              <a:endParaRPr lang="en-US"/>
            </a:p>
          </p:txBody>
        </p:sp>
        <p:sp>
          <p:nvSpPr>
            <p:cNvPr id="53263" name="AutoShape 17"/>
            <p:cNvSpPr>
              <a:spLocks noChangeArrowheads="1"/>
            </p:cNvSpPr>
            <p:nvPr/>
          </p:nvSpPr>
          <p:spPr bwMode="auto">
            <a:xfrm rot="-10200000">
              <a:off x="3507" y="2351"/>
              <a:ext cx="77" cy="384"/>
            </a:xfrm>
            <a:prstGeom prst="upDownArrow">
              <a:avLst>
                <a:gd name="adj1" fmla="val 31546"/>
                <a:gd name="adj2" fmla="val 117795"/>
              </a:avLst>
            </a:prstGeom>
            <a:solidFill>
              <a:srgbClr val="FF0000"/>
            </a:solidFill>
            <a:ln w="9525">
              <a:solidFill>
                <a:srgbClr val="000000"/>
              </a:solidFill>
              <a:miter lim="800000"/>
              <a:headEnd/>
              <a:tailEnd/>
            </a:ln>
          </p:spPr>
          <p:txBody>
            <a:bodyPr vert="eaVert"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3264" name="Text Box 18"/>
            <p:cNvSpPr txBox="1">
              <a:spLocks noChangeArrowheads="1"/>
            </p:cNvSpPr>
            <p:nvPr/>
          </p:nvSpPr>
          <p:spPr bwMode="auto">
            <a:xfrm>
              <a:off x="2319" y="2819"/>
              <a:ext cx="282" cy="237"/>
            </a:xfrm>
            <a:prstGeom prst="rect">
              <a:avLst/>
            </a:prstGeom>
            <a:solidFill>
              <a:srgbClr val="FF0000"/>
            </a:solidFill>
            <a:ln w="9525">
              <a:solidFill>
                <a:srgbClr val="000000"/>
              </a:solidFill>
              <a:miter lim="800000"/>
              <a:headEnd/>
              <a:tailEnd/>
            </a:ln>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q2</a:t>
              </a:r>
            </a:p>
          </p:txBody>
        </p:sp>
        <p:sp>
          <p:nvSpPr>
            <p:cNvPr id="53265" name="Text Box 19"/>
            <p:cNvSpPr txBox="1">
              <a:spLocks noChangeArrowheads="1"/>
            </p:cNvSpPr>
            <p:nvPr/>
          </p:nvSpPr>
          <p:spPr bwMode="auto">
            <a:xfrm>
              <a:off x="2739" y="2351"/>
              <a:ext cx="282" cy="237"/>
            </a:xfrm>
            <a:prstGeom prst="rect">
              <a:avLst/>
            </a:prstGeom>
            <a:solidFill>
              <a:srgbClr val="FF0000"/>
            </a:solidFill>
            <a:ln w="9525">
              <a:solidFill>
                <a:srgbClr val="000000"/>
              </a:solidFill>
              <a:miter lim="800000"/>
              <a:headEnd/>
              <a:tailEnd/>
            </a:ln>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q1</a:t>
              </a:r>
            </a:p>
          </p:txBody>
        </p:sp>
        <p:sp>
          <p:nvSpPr>
            <p:cNvPr id="53266" name="Text Box 20"/>
            <p:cNvSpPr txBox="1">
              <a:spLocks noChangeArrowheads="1"/>
            </p:cNvSpPr>
            <p:nvPr/>
          </p:nvSpPr>
          <p:spPr bwMode="auto">
            <a:xfrm>
              <a:off x="2691" y="3359"/>
              <a:ext cx="282" cy="237"/>
            </a:xfrm>
            <a:prstGeom prst="rect">
              <a:avLst/>
            </a:prstGeom>
            <a:solidFill>
              <a:srgbClr val="FF0000"/>
            </a:solidFill>
            <a:ln w="9525">
              <a:solidFill>
                <a:srgbClr val="000000"/>
              </a:solidFill>
              <a:miter lim="800000"/>
              <a:headEnd/>
              <a:tailEnd/>
            </a:ln>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q3</a:t>
              </a:r>
            </a:p>
          </p:txBody>
        </p:sp>
        <p:sp>
          <p:nvSpPr>
            <p:cNvPr id="53267" name="Text Box 21"/>
            <p:cNvSpPr txBox="1">
              <a:spLocks noChangeArrowheads="1"/>
            </p:cNvSpPr>
            <p:nvPr/>
          </p:nvSpPr>
          <p:spPr bwMode="auto">
            <a:xfrm>
              <a:off x="3603" y="2567"/>
              <a:ext cx="282" cy="237"/>
            </a:xfrm>
            <a:prstGeom prst="rect">
              <a:avLst/>
            </a:prstGeom>
            <a:solidFill>
              <a:srgbClr val="FF0000"/>
            </a:solidFill>
            <a:ln w="9525">
              <a:solidFill>
                <a:srgbClr val="000000"/>
              </a:solidFill>
              <a:miter lim="800000"/>
              <a:headEnd/>
              <a:tailEnd/>
            </a:ln>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q4</a:t>
              </a:r>
            </a:p>
          </p:txBody>
        </p:sp>
        <p:sp>
          <p:nvSpPr>
            <p:cNvPr id="53268" name="AutoShape 22"/>
            <p:cNvSpPr>
              <a:spLocks noChangeArrowheads="1"/>
            </p:cNvSpPr>
            <p:nvPr/>
          </p:nvSpPr>
          <p:spPr bwMode="auto">
            <a:xfrm rot="-4800000">
              <a:off x="2844" y="2486"/>
              <a:ext cx="77" cy="384"/>
            </a:xfrm>
            <a:prstGeom prst="upDownArrow">
              <a:avLst>
                <a:gd name="adj1" fmla="val 31546"/>
                <a:gd name="adj2" fmla="val 117795"/>
              </a:avLst>
            </a:prstGeom>
            <a:solidFill>
              <a:srgbClr val="FF0000"/>
            </a:solidFill>
            <a:ln w="9525">
              <a:solidFill>
                <a:srgbClr val="000000"/>
              </a:solidFill>
              <a:miter lim="800000"/>
              <a:headEnd/>
              <a:tailEnd/>
            </a:ln>
          </p:spPr>
          <p:txBody>
            <a:bodyPr vert="eaVert"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3269" name="AutoShape 23"/>
            <p:cNvSpPr>
              <a:spLocks noChangeArrowheads="1"/>
            </p:cNvSpPr>
            <p:nvPr/>
          </p:nvSpPr>
          <p:spPr bwMode="auto">
            <a:xfrm rot="-4800000">
              <a:off x="2460" y="2582"/>
              <a:ext cx="77" cy="384"/>
            </a:xfrm>
            <a:prstGeom prst="upDownArrow">
              <a:avLst>
                <a:gd name="adj1" fmla="val 31546"/>
                <a:gd name="adj2" fmla="val 117795"/>
              </a:avLst>
            </a:prstGeom>
            <a:solidFill>
              <a:srgbClr val="FF0000"/>
            </a:solidFill>
            <a:ln w="9525">
              <a:solidFill>
                <a:srgbClr val="000000"/>
              </a:solidFill>
              <a:miter lim="800000"/>
              <a:headEnd/>
              <a:tailEnd/>
            </a:ln>
          </p:spPr>
          <p:txBody>
            <a:bodyPr vert="eaVert"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53254" name="Text Box 24"/>
          <p:cNvSpPr txBox="1">
            <a:spLocks noChangeArrowheads="1"/>
          </p:cNvSpPr>
          <p:nvPr/>
        </p:nvSpPr>
        <p:spPr bwMode="auto">
          <a:xfrm>
            <a:off x="3690938" y="160178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2D ST Model</a:t>
            </a:r>
          </a:p>
        </p:txBody>
      </p:sp>
      <p:sp>
        <p:nvSpPr>
          <p:cNvPr id="53255" name="Text Box 25"/>
          <p:cNvSpPr txBox="1">
            <a:spLocks noChangeArrowheads="1"/>
          </p:cNvSpPr>
          <p:nvPr/>
        </p:nvSpPr>
        <p:spPr bwMode="auto">
          <a:xfrm>
            <a:off x="3673475" y="25225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3D ST Model</a:t>
            </a:r>
          </a:p>
        </p:txBody>
      </p:sp>
      <p:sp>
        <p:nvSpPr>
          <p:cNvPr id="53256" name="AutoShape 26"/>
          <p:cNvSpPr>
            <a:spLocks noChangeArrowheads="1"/>
          </p:cNvSpPr>
          <p:nvPr/>
        </p:nvSpPr>
        <p:spPr bwMode="auto">
          <a:xfrm>
            <a:off x="3194050" y="1692275"/>
            <a:ext cx="452438" cy="179388"/>
          </a:xfrm>
          <a:prstGeom prst="leftArrow">
            <a:avLst>
              <a:gd name="adj1" fmla="val 50000"/>
              <a:gd name="adj2" fmla="val 63053"/>
            </a:avLst>
          </a:prstGeom>
          <a:solidFill>
            <a:schemeClr val="accent1"/>
          </a:solidFill>
          <a:ln w="9525">
            <a:solidFill>
              <a:schemeClr val="tx1"/>
            </a:solidFill>
            <a:miter lim="800000"/>
            <a:headEnd/>
            <a:tailEnd/>
          </a:ln>
        </p:spPr>
        <p:txBody>
          <a:bodyPr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3257" name="AutoShape 27"/>
          <p:cNvSpPr>
            <a:spLocks noChangeArrowheads="1"/>
          </p:cNvSpPr>
          <p:nvPr/>
        </p:nvSpPr>
        <p:spPr bwMode="auto">
          <a:xfrm>
            <a:off x="5156200" y="2614613"/>
            <a:ext cx="519113" cy="192087"/>
          </a:xfrm>
          <a:prstGeom prst="rightArrow">
            <a:avLst>
              <a:gd name="adj1" fmla="val 50000"/>
              <a:gd name="adj2" fmla="val 67562"/>
            </a:avLst>
          </a:prstGeom>
          <a:solidFill>
            <a:schemeClr val="accent1"/>
          </a:solidFill>
          <a:ln w="9525">
            <a:solidFill>
              <a:schemeClr val="tx1"/>
            </a:solidFill>
            <a:miter lim="800000"/>
            <a:headEnd/>
            <a:tailEnd/>
          </a:ln>
        </p:spPr>
        <p:txBody>
          <a:bodyPr wrap="none" anchor="ct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53258"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3125" y="0"/>
            <a:ext cx="6254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24" name="3D_steer_G3_x6_speedup.wmv">
            <a:hlinkClick r:id="" action="ppaction://media"/>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4591050" y="3051175"/>
            <a:ext cx="417195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26" name="2D_steer_G3_x6_speedup.wmv">
            <a:hlinkClick r:id="" action="ppaction://media"/>
          </p:cNvPr>
          <p:cNvPicPr>
            <a:picLocks noRot="1" noChangeAspect="1" noChangeArrowheads="1"/>
          </p:cNvPicPr>
          <p:nvPr>
            <a:videoFile r:link="rId2"/>
          </p:nvPr>
        </p:nvPicPr>
        <p:blipFill>
          <a:blip r:embed="rId8">
            <a:extLst>
              <a:ext uri="{28A0092B-C50C-407E-A947-70E740481C1C}">
                <a14:useLocalDpi xmlns:a14="http://schemas.microsoft.com/office/drawing/2010/main" val="0"/>
              </a:ext>
            </a:extLst>
          </a:blip>
          <a:srcRect/>
          <a:stretch>
            <a:fillRect/>
          </a:stretch>
        </p:blipFill>
        <p:spPr bwMode="auto">
          <a:xfrm>
            <a:off x="314325" y="3067050"/>
            <a:ext cx="4075113"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233" fill="hold"/>
                                        <p:tgtEl>
                                          <p:spTgt spid="268324"/>
                                        </p:tgtEl>
                                      </p:cBhvr>
                                    </p:cmd>
                                  </p:childTnLst>
                                </p:cTn>
                              </p:par>
                              <p:par>
                                <p:cTn id="7" presetID="1" presetClass="mediacall" presetSubtype="0" fill="hold" nodeType="withEffect">
                                  <p:stCondLst>
                                    <p:cond delay="0"/>
                                  </p:stCondLst>
                                  <p:childTnLst>
                                    <p:cmd type="call" cmd="playFrom(0.0)">
                                      <p:cBhvr>
                                        <p:cTn id="8" dur="38899" fill="hold"/>
                                        <p:tgtEl>
                                          <p:spTgt spid="2683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268324"/>
                </p:tgtEl>
              </p:cMediaNode>
            </p:video>
            <p:seq concurrent="1" nextAc="seek">
              <p:cTn id="10" restart="whenNotActive" fill="hold" evtFilter="cancelBubble" nodeType="interactiveSeq">
                <p:stCondLst>
                  <p:cond evt="onClick" delay="0">
                    <p:tgtEl>
                      <p:spTgt spid="26832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268324"/>
                                        </p:tgtEl>
                                      </p:cBhvr>
                                    </p:cmd>
                                  </p:childTnLst>
                                </p:cTn>
                              </p:par>
                            </p:childTnLst>
                          </p:cTn>
                        </p:par>
                      </p:childTnLst>
                    </p:cTn>
                  </p:par>
                </p:childTnLst>
              </p:cTn>
              <p:nextCondLst>
                <p:cond evt="onClick" delay="0">
                  <p:tgtEl>
                    <p:spTgt spid="268324"/>
                  </p:tgtEl>
                </p:cond>
              </p:nextCondLst>
            </p:seq>
            <p:video>
              <p:cMediaNode>
                <p:cTn id="15" fill="hold" display="0">
                  <p:stCondLst>
                    <p:cond delay="indefinite"/>
                  </p:stCondLst>
                  <p:endCondLst>
                    <p:cond evt="onNext" delay="0">
                      <p:tgtEl>
                        <p:sldTgt/>
                      </p:tgtEl>
                    </p:cond>
                    <p:cond evt="onPrev" delay="0">
                      <p:tgtEl>
                        <p:sldTgt/>
                      </p:tgtEl>
                    </p:cond>
                  </p:endCondLst>
                </p:cTn>
                <p:tgtEl>
                  <p:spTgt spid="268326"/>
                </p:tgtEl>
              </p:cMediaNode>
            </p:video>
            <p:seq concurrent="1" nextAc="seek">
              <p:cTn id="16" restart="whenNotActive" fill="hold" evtFilter="cancelBubble" nodeType="interactiveSeq">
                <p:stCondLst>
                  <p:cond evt="onClick" delay="0">
                    <p:tgtEl>
                      <p:spTgt spid="26832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268326"/>
                                        </p:tgtEl>
                                      </p:cBhvr>
                                    </p:cmd>
                                  </p:childTnLst>
                                </p:cTn>
                              </p:par>
                            </p:childTnLst>
                          </p:cTn>
                        </p:par>
                      </p:childTnLst>
                    </p:cTn>
                  </p:par>
                </p:childTnLst>
              </p:cTn>
              <p:nextCondLst>
                <p:cond evt="onClick" delay="0">
                  <p:tgtEl>
                    <p:spTgt spid="268326"/>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1606</TotalTime>
  <Words>1029</Words>
  <Application>Microsoft Office PowerPoint</Application>
  <PresentationFormat>On-screen Show (4:3)</PresentationFormat>
  <Paragraphs>255</Paragraphs>
  <Slides>23</Slides>
  <Notes>2</Notes>
  <HiddenSlides>8</HiddenSlides>
  <MMClips>16</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PMingLiU</vt:lpstr>
      <vt:lpstr>SimSun</vt:lpstr>
      <vt:lpstr>Arial</vt:lpstr>
      <vt:lpstr>Symbol</vt:lpstr>
      <vt:lpstr>Times</vt:lpstr>
      <vt:lpstr>Times New Roman</vt:lpstr>
      <vt:lpstr>Wingdings</vt:lpstr>
      <vt:lpstr>Default Design</vt:lpstr>
      <vt:lpstr>Equation</vt:lpstr>
      <vt:lpstr>Example: Human Precision V.S. Robot-Assisted Precision</vt:lpstr>
      <vt:lpstr>Dual Arm Ocular &amp; Intraocular Dexterity </vt:lpstr>
      <vt:lpstr>Manipulation Cases for Hollow Suspended organs</vt:lpstr>
      <vt:lpstr>Intraocular Dexterity with/without IODR</vt:lpstr>
      <vt:lpstr>Stenting for treatment of CRVO and BRVO</vt:lpstr>
      <vt:lpstr>Cochlear Implant Surgery</vt:lpstr>
      <vt:lpstr>  A system for robotic assisted CI surgery </vt:lpstr>
      <vt:lpstr>2 DoF Verses 4 DoF System</vt:lpstr>
      <vt:lpstr>4 DoF System Experiments</vt:lpstr>
      <vt:lpstr>Safer Cochlear-Implant Surgery</vt:lpstr>
      <vt:lpstr>Experimental Results</vt:lpstr>
      <vt:lpstr>Robotic Insertion Module for Cochlear Implant Surgery</vt:lpstr>
      <vt:lpstr>Future Challenges: Reduce cost </vt:lpstr>
      <vt:lpstr>Conclusion</vt:lpstr>
      <vt:lpstr>Perspective</vt:lpstr>
      <vt:lpstr>Robot Assisted TKR</vt:lpstr>
      <vt:lpstr>What is registration ?</vt:lpstr>
      <vt:lpstr>Examples: Dexterity Enhancement </vt:lpstr>
      <vt:lpstr>Tools for MIS dexterity enhancement  (UC Berkley)</vt:lpstr>
      <vt:lpstr>Example: Parallel Robot for Ophthalmic Surgery</vt:lpstr>
      <vt:lpstr>Future Challenges: -surgery and Less Invasive Surgery </vt:lpstr>
      <vt:lpstr>Robotic-Assisted Ophthalmic Surgery</vt:lpstr>
      <vt:lpstr>Surgical task Planning</vt:lpstr>
    </vt:vector>
  </TitlesOfParts>
  <Company>Columbia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Novel Robotic Architectures and Mechanisms for Surgical Assistance</dc:title>
  <dc:creator>Nabil Simaan</dc:creator>
  <cp:lastModifiedBy>rmyasin@gmail.com</cp:lastModifiedBy>
  <cp:revision>147</cp:revision>
  <dcterms:created xsi:type="dcterms:W3CDTF">2005-04-18T19:04:16Z</dcterms:created>
  <dcterms:modified xsi:type="dcterms:W3CDTF">2016-01-29T00:19:27Z</dcterms:modified>
</cp:coreProperties>
</file>